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66" r:id="rId3"/>
    <p:sldId id="265" r:id="rId4"/>
    <p:sldId id="267" r:id="rId5"/>
    <p:sldId id="268" r:id="rId6"/>
    <p:sldId id="269" r:id="rId7"/>
    <p:sldId id="270" r:id="rId8"/>
    <p:sldId id="271" r:id="rId9"/>
  </p:sldIdLst>
  <p:sldSz cx="10693400" cy="7561263"/>
  <p:notesSz cx="7099300" cy="10234613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1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pcrabe" initials="h" lastIdx="0" clrIdx="0">
    <p:extLst>
      <p:ext uri="{19B8F6BF-5375-455C-9EA6-DF929625EA0E}">
        <p15:presenceInfo xmlns:p15="http://schemas.microsoft.com/office/powerpoint/2012/main" userId="hpcrab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3981" autoAdjust="0"/>
  </p:normalViewPr>
  <p:slideViewPr>
    <p:cSldViewPr>
      <p:cViewPr varScale="1">
        <p:scale>
          <a:sx n="85" d="100"/>
          <a:sy n="85" d="100"/>
        </p:scale>
        <p:origin x="60" y="174"/>
      </p:cViewPr>
      <p:guideLst>
        <p:guide orient="horz" pos="2381"/>
        <p:guide pos="33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336675" y="1238250"/>
            <a:ext cx="8020050" cy="2632075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36675" y="3971925"/>
            <a:ext cx="8020050" cy="18256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1093EA-D774-4F21-88A4-650785597A7E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52010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EFD065-A28B-46A4-AAB7-007B32D1E3BD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9176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7753350" y="303213"/>
            <a:ext cx="2405063" cy="64516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534988" y="303213"/>
            <a:ext cx="7065962" cy="6451600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A8C392-4617-4F73-B8FD-D4882351C28C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4462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8BD7C9-C582-4743-A062-84FA67D4E783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1463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0250" y="1884363"/>
            <a:ext cx="9221788" cy="31464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0250" y="5059363"/>
            <a:ext cx="9221788" cy="16541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DC0562-9A62-4FAF-A314-F63A796F2A8B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4790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34988" y="1763713"/>
            <a:ext cx="4735512" cy="499110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422900" y="1763713"/>
            <a:ext cx="4735513" cy="4991100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D53311-53BB-4789-BAAC-5EABA82F2A7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9912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6600" y="403225"/>
            <a:ext cx="9223375" cy="1460500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36600" y="1854200"/>
            <a:ext cx="4524375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736600" y="2762250"/>
            <a:ext cx="4524375" cy="4062413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5413375" y="1854200"/>
            <a:ext cx="4546600" cy="9080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5413375" y="2762250"/>
            <a:ext cx="4546600" cy="4062413"/>
          </a:xfrm>
        </p:spPr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18F87D-01F8-44FD-8B77-2C933EE8567F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8544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DFFB8B-D082-40CE-9360-454B9D4C5393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9432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BD10F6-1159-4B29-B69E-E4269D3F7FF0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0888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6600" y="504825"/>
            <a:ext cx="3449638" cy="17637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46600" y="1089025"/>
            <a:ext cx="5413375" cy="537368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36600" y="2268538"/>
            <a:ext cx="3449638" cy="42021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BF1B27-A5F7-43CF-96FF-07C6C2449CF2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0769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36600" y="504825"/>
            <a:ext cx="3449638" cy="17637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4546600" y="1089025"/>
            <a:ext cx="5413375" cy="537368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de-DE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36600" y="2268538"/>
            <a:ext cx="3449638" cy="42021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6C2E69-450B-4F5F-A0D3-F0D908349CD9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0062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4988" y="303213"/>
            <a:ext cx="9623425" cy="1260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4306" tIns="52153" rIns="104306" bIns="5215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Titelmasterformat durch Klicken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4988" y="1763713"/>
            <a:ext cx="9623425" cy="4991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smtClean="0"/>
              <a:t>Textmasterformate durch Klicken bearbeiten</a:t>
            </a:r>
          </a:p>
          <a:p>
            <a:pPr lvl="1"/>
            <a:r>
              <a:rPr lang="de-DE" altLang="de-DE" smtClean="0"/>
              <a:t>Zweite Ebene</a:t>
            </a:r>
          </a:p>
          <a:p>
            <a:pPr lvl="2"/>
            <a:r>
              <a:rPr lang="de-DE" altLang="de-DE" smtClean="0"/>
              <a:t>Dritte Ebene</a:t>
            </a:r>
          </a:p>
          <a:p>
            <a:pPr lvl="3"/>
            <a:r>
              <a:rPr lang="de-DE" altLang="de-DE" smtClean="0"/>
              <a:t>Vierte Ebene</a:t>
            </a:r>
          </a:p>
          <a:p>
            <a:pPr lvl="4"/>
            <a:r>
              <a:rPr lang="de-DE" altLang="de-DE" smtClean="0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4988" y="6884988"/>
            <a:ext cx="2495550" cy="525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>
            <a:lvl1pPr defTabSz="1042988" eaLnBrk="1" hangingPunct="1">
              <a:defRPr sz="16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2838" y="6884988"/>
            <a:ext cx="3387725" cy="525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>
            <a:lvl1pPr algn="ctr" defTabSz="1042988" eaLnBrk="1" hangingPunct="1">
              <a:defRPr sz="16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662863" y="6884988"/>
            <a:ext cx="2495550" cy="525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>
            <a:lvl1pPr algn="r" defTabSz="1042988" eaLnBrk="1" hangingPunct="1">
              <a:defRPr sz="1600"/>
            </a:lvl1pPr>
          </a:lstStyle>
          <a:p>
            <a:pPr>
              <a:defRPr/>
            </a:pPr>
            <a:fld id="{84FCCFC8-4453-4415-8D54-9D0F860418A5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042988" rtl="0" eaLnBrk="0" fontAlgn="base" hangingPunct="0">
        <a:spcBef>
          <a:spcPct val="0"/>
        </a:spcBef>
        <a:spcAft>
          <a:spcPct val="0"/>
        </a:spcAft>
        <a:defRPr sz="50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defTabSz="1042988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Arial" panose="020B0604020202020204" pitchFamily="34" charset="0"/>
        </a:defRPr>
      </a:lvl2pPr>
      <a:lvl3pPr algn="ctr" defTabSz="1042988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Arial" panose="020B0604020202020204" pitchFamily="34" charset="0"/>
        </a:defRPr>
      </a:lvl3pPr>
      <a:lvl4pPr algn="ctr" defTabSz="1042988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Arial" panose="020B0604020202020204" pitchFamily="34" charset="0"/>
        </a:defRPr>
      </a:lvl4pPr>
      <a:lvl5pPr algn="ctr" defTabSz="1042988" rtl="0" eaLnBrk="0" fontAlgn="base" hangingPunct="0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Arial" panose="020B0604020202020204" pitchFamily="34" charset="0"/>
        </a:defRPr>
      </a:lvl5pPr>
      <a:lvl6pPr marL="457200" algn="ctr" defTabSz="1042988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Arial" panose="020B0604020202020204" pitchFamily="34" charset="0"/>
        </a:defRPr>
      </a:lvl6pPr>
      <a:lvl7pPr marL="914400" algn="ctr" defTabSz="1042988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Arial" panose="020B0604020202020204" pitchFamily="34" charset="0"/>
        </a:defRPr>
      </a:lvl7pPr>
      <a:lvl8pPr marL="1371600" algn="ctr" defTabSz="1042988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Arial" panose="020B0604020202020204" pitchFamily="34" charset="0"/>
        </a:defRPr>
      </a:lvl8pPr>
      <a:lvl9pPr marL="1828800" algn="ctr" defTabSz="1042988" rtl="0" fontAlgn="base">
        <a:spcBef>
          <a:spcPct val="0"/>
        </a:spcBef>
        <a:spcAft>
          <a:spcPct val="0"/>
        </a:spcAft>
        <a:defRPr sz="5000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390525" indent="-390525" algn="l" defTabSz="1042988" rtl="0" eaLnBrk="0" fontAlgn="base" hangingPunct="0">
        <a:spcBef>
          <a:spcPct val="20000"/>
        </a:spcBef>
        <a:spcAft>
          <a:spcPct val="0"/>
        </a:spcAft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725" indent="-325438" algn="l" defTabSz="1042988" rtl="0" eaLnBrk="0" fontAlgn="base" hangingPunct="0">
        <a:spcBef>
          <a:spcPct val="20000"/>
        </a:spcBef>
        <a:spcAft>
          <a:spcPct val="0"/>
        </a:spcAft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338" indent="-260350" algn="l" defTabSz="1042988" rtl="0" eaLnBrk="0" fontAlgn="base" hangingPunct="0">
        <a:spcBef>
          <a:spcPct val="20000"/>
        </a:spcBef>
        <a:spcAft>
          <a:spcPct val="0"/>
        </a:spcAft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625" indent="-260350" algn="l" defTabSz="1042988" rtl="0" eaLnBrk="0" fontAlgn="base" hangingPunct="0">
        <a:spcBef>
          <a:spcPct val="20000"/>
        </a:spcBef>
        <a:spcAft>
          <a:spcPct val="0"/>
        </a:spcAft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325" indent="-260350" algn="l" defTabSz="1042988" rtl="0" eaLnBrk="0" fontAlgn="base" hangingPunct="0">
        <a:spcBef>
          <a:spcPct val="20000"/>
        </a:spcBef>
        <a:spcAft>
          <a:spcPct val="0"/>
        </a:spcAft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 rot="5400000">
            <a:off x="8093091" y="4624054"/>
            <a:ext cx="55130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MPI-3.1_final-vote_MPI-Forum-2015.06.01-04-Chicago_Photographer-DaveEder.png</a:t>
            </a:r>
            <a:endParaRPr lang="de-DE" sz="1100" dirty="0"/>
          </a:p>
        </p:txBody>
      </p:sp>
      <p:sp>
        <p:nvSpPr>
          <p:cNvPr id="6" name="Textfeld 5"/>
          <p:cNvSpPr txBox="1"/>
          <p:nvPr/>
        </p:nvSpPr>
        <p:spPr>
          <a:xfrm rot="5400000">
            <a:off x="7027683" y="3784302"/>
            <a:ext cx="686277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800" dirty="0" smtClean="0"/>
              <a:t>After final </a:t>
            </a:r>
            <a:r>
              <a:rPr lang="de-DE" sz="800" dirty="0" err="1" smtClean="0"/>
              <a:t>vote</a:t>
            </a:r>
            <a:r>
              <a:rPr lang="de-DE" sz="800" dirty="0" smtClean="0"/>
              <a:t> </a:t>
            </a:r>
            <a:r>
              <a:rPr lang="de-DE" sz="800" dirty="0" err="1" smtClean="0"/>
              <a:t>for</a:t>
            </a:r>
            <a:r>
              <a:rPr lang="de-DE" sz="800" dirty="0" smtClean="0"/>
              <a:t> MPI-3.1, June 4, 2015, at MPI Forum </a:t>
            </a:r>
            <a:r>
              <a:rPr lang="de-DE" sz="800" dirty="0" err="1" smtClean="0"/>
              <a:t>meeting</a:t>
            </a:r>
            <a:r>
              <a:rPr lang="de-DE" sz="800" dirty="0" smtClean="0"/>
              <a:t> in Chicago, June 1-4, 2015, </a:t>
            </a:r>
            <a:r>
              <a:rPr lang="de-DE" sz="800" dirty="0" err="1" smtClean="0"/>
              <a:t>Photo</a:t>
            </a:r>
            <a:r>
              <a:rPr lang="de-DE" sz="800" dirty="0" smtClean="0"/>
              <a:t> </a:t>
            </a:r>
            <a:r>
              <a:rPr lang="de-DE" sz="800" dirty="0" err="1" smtClean="0"/>
              <a:t>by</a:t>
            </a:r>
            <a:r>
              <a:rPr lang="de-DE" sz="800" dirty="0" smtClean="0"/>
              <a:t> David Eder </a:t>
            </a:r>
            <a:r>
              <a:rPr lang="de-DE" sz="800" dirty="0" err="1" smtClean="0"/>
              <a:t>with</a:t>
            </a:r>
            <a:r>
              <a:rPr lang="de-DE" sz="800" dirty="0" smtClean="0"/>
              <a:t> smart </a:t>
            </a:r>
            <a:r>
              <a:rPr lang="de-DE" sz="800" dirty="0" err="1" smtClean="0"/>
              <a:t>phone</a:t>
            </a:r>
            <a:r>
              <a:rPr lang="de-DE" sz="800" dirty="0" smtClean="0"/>
              <a:t> </a:t>
            </a:r>
            <a:r>
              <a:rPr lang="de-DE" sz="800" dirty="0" err="1" smtClean="0"/>
              <a:t>of</a:t>
            </a:r>
            <a:r>
              <a:rPr lang="de-DE" sz="800" dirty="0" smtClean="0"/>
              <a:t> Jeff </a:t>
            </a:r>
            <a:r>
              <a:rPr lang="de-DE" sz="800" dirty="0" err="1" smtClean="0"/>
              <a:t>Squyres</a:t>
            </a:r>
            <a:endParaRPr lang="de-DE" sz="800" dirty="0"/>
          </a:p>
        </p:txBody>
      </p:sp>
      <p:grpSp>
        <p:nvGrpSpPr>
          <p:cNvPr id="16" name="Gruppieren 15"/>
          <p:cNvGrpSpPr/>
          <p:nvPr/>
        </p:nvGrpSpPr>
        <p:grpSpPr>
          <a:xfrm>
            <a:off x="306388" y="0"/>
            <a:ext cx="10058400" cy="7543800"/>
            <a:chOff x="306388" y="0"/>
            <a:chExt cx="10058400" cy="7543800"/>
          </a:xfrm>
        </p:grpSpPr>
        <p:pic>
          <p:nvPicPr>
            <p:cNvPr id="2052" name="Grafik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6388" y="0"/>
              <a:ext cx="10058400" cy="7543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" name="Grafik 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6723"/>
            <a:stretch/>
          </p:blipFill>
          <p:spPr>
            <a:xfrm>
              <a:off x="4238627" y="5536107"/>
              <a:ext cx="453886" cy="197943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51700" y="5704681"/>
              <a:ext cx="466286" cy="320000"/>
            </a:xfrm>
            <a:prstGeom prst="rect">
              <a:avLst/>
            </a:prstGeom>
          </p:spPr>
        </p:pic>
        <p:sp>
          <p:nvSpPr>
            <p:cNvPr id="14" name="Text Box 4"/>
            <p:cNvSpPr txBox="1">
              <a:spLocks noChangeArrowheads="1"/>
            </p:cNvSpPr>
            <p:nvPr/>
          </p:nvSpPr>
          <p:spPr bwMode="auto">
            <a:xfrm>
              <a:off x="4089464" y="5507040"/>
              <a:ext cx="759559" cy="2435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normAutofit fontScale="25000" lnSpcReduction="20000"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de-DE" sz="800" b="1" dirty="0">
                  <a:latin typeface="Arial Narrow" panose="020B0606020202030204" pitchFamily="34" charset="0"/>
                </a:rPr>
                <a:t>MPI</a:t>
              </a:r>
              <a:r>
                <a:rPr lang="en-US" altLang="de-DE" sz="800" b="1" dirty="0">
                  <a:latin typeface="Times New Roman" panose="02020603050405020304" pitchFamily="18" charset="0"/>
                </a:rPr>
                <a:t>: A Message-Passing Interface Standard</a:t>
              </a:r>
            </a:p>
            <a:p>
              <a:pPr algn="ctr" eaLnBrk="1" hangingPunct="1">
                <a:spcBef>
                  <a:spcPct val="25000"/>
                </a:spcBef>
              </a:pPr>
              <a:r>
                <a:rPr lang="en-US" altLang="de-DE" sz="600" dirty="0">
                  <a:latin typeface="Times New Roman" panose="02020603050405020304" pitchFamily="18" charset="0"/>
                </a:rPr>
                <a:t>Version 3.1</a:t>
              </a:r>
            </a:p>
            <a:p>
              <a:pPr algn="ctr" eaLnBrk="1" hangingPunct="1"/>
              <a:endParaRPr lang="en-US" altLang="de-DE" sz="500" dirty="0">
                <a:latin typeface="Times New Roman" panose="02020603050405020304" pitchFamily="18" charset="0"/>
              </a:endParaRPr>
            </a:p>
            <a:p>
              <a:pPr algn="ctr" eaLnBrk="1" hangingPunct="1"/>
              <a:endParaRPr lang="en-US" altLang="de-DE" sz="300" dirty="0">
                <a:latin typeface="Times New Roman" panose="02020603050405020304" pitchFamily="18" charset="0"/>
              </a:endParaRPr>
            </a:p>
            <a:p>
              <a:pPr algn="ctr" eaLnBrk="1" hangingPunct="1">
                <a:spcBef>
                  <a:spcPts val="100"/>
                </a:spcBef>
              </a:pPr>
              <a:r>
                <a:rPr lang="en-US" altLang="de-DE" sz="800" dirty="0">
                  <a:latin typeface="Times New Roman" panose="02020603050405020304" pitchFamily="18" charset="0"/>
                </a:rPr>
                <a:t>Message Passing Interface Forum</a:t>
              </a:r>
            </a:p>
            <a:p>
              <a:pPr algn="ctr" eaLnBrk="1" hangingPunct="1"/>
              <a:endParaRPr lang="en-US" altLang="de-DE" sz="800" dirty="0">
                <a:latin typeface="Times New Roman" panose="02020603050405020304" pitchFamily="18" charset="0"/>
              </a:endParaRPr>
            </a:p>
            <a:p>
              <a:pPr algn="ctr" eaLnBrk="1" hangingPunct="1">
                <a:spcBef>
                  <a:spcPct val="10000"/>
                </a:spcBef>
              </a:pPr>
              <a:r>
                <a:rPr lang="en-US" altLang="de-DE" sz="800" dirty="0" smtClean="0">
                  <a:latin typeface="Times New Roman" panose="02020603050405020304" pitchFamily="18" charset="0"/>
                </a:rPr>
                <a:t>June 4, </a:t>
              </a:r>
              <a:r>
                <a:rPr lang="en-US" altLang="de-DE" sz="800" dirty="0">
                  <a:latin typeface="Times New Roman" panose="02020603050405020304" pitchFamily="18" charset="0"/>
                </a:rPr>
                <a:t>2015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/>
          <p:cNvGrpSpPr/>
          <p:nvPr/>
        </p:nvGrpSpPr>
        <p:grpSpPr>
          <a:xfrm>
            <a:off x="0" y="0"/>
            <a:ext cx="10693400" cy="7561264"/>
            <a:chOff x="0" y="0"/>
            <a:chExt cx="10693400" cy="7561264"/>
          </a:xfrm>
        </p:grpSpPr>
        <p:pic>
          <p:nvPicPr>
            <p:cNvPr id="2052" name="Grafik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87" t="11858" r="3737" b="2935"/>
            <a:stretch/>
          </p:blipFill>
          <p:spPr bwMode="auto">
            <a:xfrm>
              <a:off x="0" y="0"/>
              <a:ext cx="10693400" cy="7561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7902"/>
            <a:stretch/>
          </p:blipFill>
          <p:spPr>
            <a:xfrm>
              <a:off x="3946502" y="5456322"/>
              <a:ext cx="514465" cy="196520"/>
            </a:xfrm>
            <a:prstGeom prst="rect">
              <a:avLst/>
            </a:prstGeom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5343" y="5652843"/>
              <a:ext cx="562237" cy="385849"/>
            </a:xfrm>
            <a:prstGeom prst="rect">
              <a:avLst/>
            </a:prstGeom>
          </p:spPr>
        </p:pic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3783156" y="5423147"/>
              <a:ext cx="814098" cy="2609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normAutofit fontScale="25000" lnSpcReduction="20000"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de-DE" sz="800" b="1" dirty="0">
                  <a:latin typeface="Arial Narrow" panose="020B0606020202030204" pitchFamily="34" charset="0"/>
                </a:rPr>
                <a:t>MPI</a:t>
              </a:r>
              <a:r>
                <a:rPr lang="en-US" altLang="de-DE" sz="800" b="1" dirty="0">
                  <a:latin typeface="Times New Roman" panose="02020603050405020304" pitchFamily="18" charset="0"/>
                </a:rPr>
                <a:t>: A Message-Passing Interface Standard</a:t>
              </a:r>
            </a:p>
            <a:p>
              <a:pPr algn="ctr" eaLnBrk="1" hangingPunct="1">
                <a:spcBef>
                  <a:spcPct val="25000"/>
                </a:spcBef>
              </a:pPr>
              <a:r>
                <a:rPr lang="en-US" altLang="de-DE" sz="600" dirty="0">
                  <a:latin typeface="Times New Roman" panose="02020603050405020304" pitchFamily="18" charset="0"/>
                </a:rPr>
                <a:t>Version 3.1</a:t>
              </a:r>
            </a:p>
            <a:p>
              <a:pPr algn="ctr" eaLnBrk="1" hangingPunct="1"/>
              <a:endParaRPr lang="en-US" altLang="de-DE" sz="500" dirty="0">
                <a:latin typeface="Times New Roman" panose="02020603050405020304" pitchFamily="18" charset="0"/>
              </a:endParaRPr>
            </a:p>
            <a:p>
              <a:pPr algn="ctr" eaLnBrk="1" hangingPunct="1"/>
              <a:endParaRPr lang="en-US" altLang="de-DE" sz="300" dirty="0">
                <a:latin typeface="Times New Roman" panose="02020603050405020304" pitchFamily="18" charset="0"/>
              </a:endParaRPr>
            </a:p>
            <a:p>
              <a:pPr algn="ctr" eaLnBrk="1" hangingPunct="1">
                <a:spcBef>
                  <a:spcPts val="100"/>
                </a:spcBef>
              </a:pPr>
              <a:r>
                <a:rPr lang="en-US" altLang="de-DE" sz="800" dirty="0">
                  <a:latin typeface="Times New Roman" panose="02020603050405020304" pitchFamily="18" charset="0"/>
                </a:rPr>
                <a:t>Message Passing Interface Forum</a:t>
              </a:r>
            </a:p>
            <a:p>
              <a:pPr algn="ctr" eaLnBrk="1" hangingPunct="1"/>
              <a:endParaRPr lang="en-US" altLang="de-DE" sz="800" dirty="0">
                <a:latin typeface="Times New Roman" panose="02020603050405020304" pitchFamily="18" charset="0"/>
              </a:endParaRPr>
            </a:p>
            <a:p>
              <a:pPr algn="ctr" eaLnBrk="1" hangingPunct="1">
                <a:spcBef>
                  <a:spcPct val="10000"/>
                </a:spcBef>
              </a:pPr>
              <a:r>
                <a:rPr lang="en-US" altLang="de-DE" sz="800" dirty="0" smtClean="0">
                  <a:latin typeface="Times New Roman" panose="02020603050405020304" pitchFamily="18" charset="0"/>
                </a:rPr>
                <a:t>June 4, </a:t>
              </a:r>
              <a:r>
                <a:rPr lang="en-US" altLang="de-DE" sz="800" dirty="0">
                  <a:latin typeface="Times New Roman" panose="02020603050405020304" pitchFamily="18" charset="0"/>
                </a:rPr>
                <a:t>2015</a:t>
              </a:r>
            </a:p>
          </p:txBody>
        </p:sp>
      </p:grpSp>
      <p:sp>
        <p:nvSpPr>
          <p:cNvPr id="3" name="Textfeld 2"/>
          <p:cNvSpPr txBox="1"/>
          <p:nvPr/>
        </p:nvSpPr>
        <p:spPr>
          <a:xfrm>
            <a:off x="241300" y="7076986"/>
            <a:ext cx="10287000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407650" algn="r"/>
              </a:tabLst>
            </a:pPr>
            <a:r>
              <a:rPr lang="en-US" sz="1600" dirty="0" smtClean="0">
                <a:solidFill>
                  <a:schemeClr val="bg1"/>
                </a:solidFill>
              </a:rPr>
              <a:t>After final vote for MPI-3.1, June 4, 2015, at MPI Forum meeting in Chicago, June 1-4, 2015	</a:t>
            </a:r>
            <a:r>
              <a:rPr lang="en-US" sz="1100" dirty="0" smtClean="0">
                <a:solidFill>
                  <a:schemeClr val="bg1"/>
                </a:solidFill>
              </a:rPr>
              <a:t>Photo by David Eder with </a:t>
            </a:r>
            <a:br>
              <a:rPr lang="en-US" sz="1100" dirty="0" smtClean="0">
                <a:solidFill>
                  <a:schemeClr val="bg1"/>
                </a:solidFill>
              </a:rPr>
            </a:br>
            <a:r>
              <a:rPr lang="en-US" sz="1100" dirty="0" smtClean="0">
                <a:solidFill>
                  <a:schemeClr val="bg1"/>
                </a:solidFill>
              </a:rPr>
              <a:t>	smart phone of Jeff </a:t>
            </a:r>
            <a:r>
              <a:rPr lang="en-US" sz="1100" dirty="0" err="1" smtClean="0">
                <a:solidFill>
                  <a:schemeClr val="bg1"/>
                </a:solidFill>
              </a:rPr>
              <a:t>Squyres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 rot="5400000">
            <a:off x="8174371" y="4624054"/>
            <a:ext cx="55130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MPI-3.1_final-vote_MPI-Forum-2015.06.01-04-Chicago_Photographer-DaveEder.png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260016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6" name="Gruppieren 2065"/>
          <p:cNvGrpSpPr/>
          <p:nvPr/>
        </p:nvGrpSpPr>
        <p:grpSpPr>
          <a:xfrm>
            <a:off x="0" y="99881"/>
            <a:ext cx="10693400" cy="5744388"/>
            <a:chOff x="0" y="93643"/>
            <a:chExt cx="10693400" cy="5744388"/>
          </a:xfrm>
        </p:grpSpPr>
        <p:pic>
          <p:nvPicPr>
            <p:cNvPr id="2052" name="Grafik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6" t="22843" r="3677" b="11500"/>
            <a:stretch/>
          </p:blipFill>
          <p:spPr bwMode="auto">
            <a:xfrm>
              <a:off x="0" y="93643"/>
              <a:ext cx="10693400" cy="5744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Grafik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0060"/>
            <a:stretch/>
          </p:blipFill>
          <p:spPr>
            <a:xfrm>
              <a:off x="4020407" y="4515526"/>
              <a:ext cx="521143" cy="204111"/>
            </a:xfrm>
            <a:prstGeom prst="rect">
              <a:avLst/>
            </a:prstGeom>
          </p:spPr>
        </p:pic>
        <p:pic>
          <p:nvPicPr>
            <p:cNvPr id="6" name="Grafik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3637" y="4699793"/>
              <a:ext cx="553714" cy="380000"/>
            </a:xfrm>
            <a:prstGeom prst="rect">
              <a:avLst/>
            </a:prstGeom>
          </p:spPr>
        </p:pic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3901341" y="4496765"/>
              <a:ext cx="759559" cy="2435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normAutofit fontScale="25000" lnSpcReduction="20000"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de-DE" sz="800" b="1" dirty="0">
                  <a:latin typeface="Arial Narrow" panose="020B0606020202030204" pitchFamily="34" charset="0"/>
                </a:rPr>
                <a:t>MPI</a:t>
              </a:r>
              <a:r>
                <a:rPr lang="en-US" altLang="de-DE" sz="800" b="1" dirty="0">
                  <a:latin typeface="Times New Roman" panose="02020603050405020304" pitchFamily="18" charset="0"/>
                </a:rPr>
                <a:t>: A Message-Passing Interface Standard</a:t>
              </a:r>
            </a:p>
            <a:p>
              <a:pPr algn="ctr" eaLnBrk="1" hangingPunct="1">
                <a:spcBef>
                  <a:spcPct val="25000"/>
                </a:spcBef>
              </a:pPr>
              <a:r>
                <a:rPr lang="en-US" altLang="de-DE" sz="600" dirty="0">
                  <a:latin typeface="Times New Roman" panose="02020603050405020304" pitchFamily="18" charset="0"/>
                </a:rPr>
                <a:t>Version 3.1</a:t>
              </a:r>
            </a:p>
            <a:p>
              <a:pPr algn="ctr" eaLnBrk="1" hangingPunct="1"/>
              <a:endParaRPr lang="en-US" altLang="de-DE" sz="500" dirty="0">
                <a:latin typeface="Times New Roman" panose="02020603050405020304" pitchFamily="18" charset="0"/>
              </a:endParaRPr>
            </a:p>
            <a:p>
              <a:pPr algn="ctr" eaLnBrk="1" hangingPunct="1"/>
              <a:endParaRPr lang="en-US" altLang="de-DE" sz="300" dirty="0">
                <a:latin typeface="Times New Roman" panose="02020603050405020304" pitchFamily="18" charset="0"/>
              </a:endParaRPr>
            </a:p>
            <a:p>
              <a:pPr algn="ctr" eaLnBrk="1" hangingPunct="1">
                <a:spcBef>
                  <a:spcPts val="100"/>
                </a:spcBef>
              </a:pPr>
              <a:r>
                <a:rPr lang="en-US" altLang="de-DE" sz="600" dirty="0">
                  <a:latin typeface="Times New Roman" panose="02020603050405020304" pitchFamily="18" charset="0"/>
                </a:rPr>
                <a:t>Message Passing Interface Forum</a:t>
              </a:r>
            </a:p>
            <a:p>
              <a:pPr algn="ctr" eaLnBrk="1" hangingPunct="1"/>
              <a:endParaRPr lang="en-US" altLang="de-DE" sz="800" dirty="0">
                <a:latin typeface="Times New Roman" panose="02020603050405020304" pitchFamily="18" charset="0"/>
              </a:endParaRPr>
            </a:p>
            <a:p>
              <a:pPr algn="ctr" eaLnBrk="1" hangingPunct="1">
                <a:spcBef>
                  <a:spcPct val="10000"/>
                </a:spcBef>
              </a:pPr>
              <a:r>
                <a:rPr lang="en-US" altLang="de-DE" sz="800" dirty="0" smtClean="0">
                  <a:latin typeface="Times New Roman" panose="02020603050405020304" pitchFamily="18" charset="0"/>
                </a:rPr>
                <a:t>June 4, </a:t>
              </a:r>
              <a:r>
                <a:rPr lang="en-US" altLang="de-DE" sz="800" dirty="0">
                  <a:latin typeface="Times New Roman" panose="02020603050405020304" pitchFamily="18" charset="0"/>
                </a:rPr>
                <a:t>2015</a:t>
              </a:r>
            </a:p>
          </p:txBody>
        </p:sp>
      </p:grpSp>
      <p:sp>
        <p:nvSpPr>
          <p:cNvPr id="3" name="Textfeld 2"/>
          <p:cNvSpPr txBox="1"/>
          <p:nvPr/>
        </p:nvSpPr>
        <p:spPr>
          <a:xfrm>
            <a:off x="797886" y="3503500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1</a:t>
            </a:r>
            <a:endParaRPr lang="de-DE" sz="1400" dirty="0"/>
          </a:p>
        </p:txBody>
      </p:sp>
      <p:sp>
        <p:nvSpPr>
          <p:cNvPr id="12" name="Textfeld 11"/>
          <p:cNvSpPr txBox="1"/>
          <p:nvPr/>
        </p:nvSpPr>
        <p:spPr>
          <a:xfrm>
            <a:off x="2984500" y="3362440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2</a:t>
            </a:r>
            <a:endParaRPr lang="de-DE" sz="1400" dirty="0"/>
          </a:p>
        </p:txBody>
      </p:sp>
      <p:sp>
        <p:nvSpPr>
          <p:cNvPr id="14" name="Textfeld 13"/>
          <p:cNvSpPr txBox="1"/>
          <p:nvPr/>
        </p:nvSpPr>
        <p:spPr>
          <a:xfrm>
            <a:off x="4889500" y="3419134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3</a:t>
            </a:r>
            <a:endParaRPr lang="de-DE" sz="1400" dirty="0"/>
          </a:p>
        </p:txBody>
      </p:sp>
      <p:sp>
        <p:nvSpPr>
          <p:cNvPr id="15" name="Textfeld 14"/>
          <p:cNvSpPr txBox="1"/>
          <p:nvPr/>
        </p:nvSpPr>
        <p:spPr>
          <a:xfrm>
            <a:off x="7026421" y="3395778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4</a:t>
            </a:r>
            <a:endParaRPr lang="de-DE" sz="1400" dirty="0"/>
          </a:p>
        </p:txBody>
      </p:sp>
      <p:sp>
        <p:nvSpPr>
          <p:cNvPr id="16" name="Textfeld 15"/>
          <p:cNvSpPr txBox="1"/>
          <p:nvPr/>
        </p:nvSpPr>
        <p:spPr>
          <a:xfrm>
            <a:off x="8859910" y="3470162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5</a:t>
            </a:r>
            <a:endParaRPr lang="de-DE" sz="1400" dirty="0"/>
          </a:p>
        </p:txBody>
      </p:sp>
      <p:sp>
        <p:nvSpPr>
          <p:cNvPr id="18" name="Textfeld 17"/>
          <p:cNvSpPr txBox="1"/>
          <p:nvPr/>
        </p:nvSpPr>
        <p:spPr>
          <a:xfrm>
            <a:off x="2129526" y="2858482"/>
            <a:ext cx="92974" cy="200055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300" dirty="0" smtClean="0"/>
              <a:t>6</a:t>
            </a:r>
            <a:endParaRPr lang="de-DE" sz="1300" dirty="0"/>
          </a:p>
        </p:txBody>
      </p:sp>
      <p:sp>
        <p:nvSpPr>
          <p:cNvPr id="19" name="Textfeld 18"/>
          <p:cNvSpPr txBox="1"/>
          <p:nvPr/>
        </p:nvSpPr>
        <p:spPr>
          <a:xfrm>
            <a:off x="4012258" y="2734617"/>
            <a:ext cx="92974" cy="200055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300" dirty="0" smtClean="0"/>
              <a:t>7</a:t>
            </a:r>
            <a:endParaRPr lang="de-DE" sz="1300" dirty="0"/>
          </a:p>
        </p:txBody>
      </p:sp>
      <p:sp>
        <p:nvSpPr>
          <p:cNvPr id="20" name="Textfeld 19"/>
          <p:cNvSpPr txBox="1"/>
          <p:nvPr/>
        </p:nvSpPr>
        <p:spPr>
          <a:xfrm>
            <a:off x="4939193" y="2851264"/>
            <a:ext cx="92974" cy="200055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300" dirty="0" smtClean="0"/>
              <a:t>8</a:t>
            </a:r>
            <a:endParaRPr lang="de-DE" sz="1300" dirty="0"/>
          </a:p>
        </p:txBody>
      </p:sp>
      <p:sp>
        <p:nvSpPr>
          <p:cNvPr id="21" name="Textfeld 20"/>
          <p:cNvSpPr txBox="1"/>
          <p:nvPr/>
        </p:nvSpPr>
        <p:spPr>
          <a:xfrm>
            <a:off x="6247140" y="2948669"/>
            <a:ext cx="92974" cy="200055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300" dirty="0" smtClean="0"/>
              <a:t>9</a:t>
            </a:r>
            <a:endParaRPr lang="de-DE" sz="1300" dirty="0"/>
          </a:p>
        </p:txBody>
      </p:sp>
      <p:sp>
        <p:nvSpPr>
          <p:cNvPr id="22" name="Textfeld 21"/>
          <p:cNvSpPr txBox="1"/>
          <p:nvPr/>
        </p:nvSpPr>
        <p:spPr>
          <a:xfrm>
            <a:off x="2110666" y="2435400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10</a:t>
            </a:r>
            <a:endParaRPr lang="de-DE" sz="1100" dirty="0"/>
          </a:p>
        </p:txBody>
      </p:sp>
      <p:sp>
        <p:nvSpPr>
          <p:cNvPr id="23" name="Textfeld 22"/>
          <p:cNvSpPr txBox="1"/>
          <p:nvPr/>
        </p:nvSpPr>
        <p:spPr>
          <a:xfrm>
            <a:off x="3353433" y="2003800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11</a:t>
            </a:r>
            <a:endParaRPr lang="de-DE" sz="1100" dirty="0"/>
          </a:p>
        </p:txBody>
      </p:sp>
      <p:sp>
        <p:nvSpPr>
          <p:cNvPr id="24" name="Textfeld 23"/>
          <p:cNvSpPr txBox="1"/>
          <p:nvPr/>
        </p:nvSpPr>
        <p:spPr>
          <a:xfrm>
            <a:off x="4216461" y="2149454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12</a:t>
            </a:r>
            <a:endParaRPr lang="de-DE" sz="1100" dirty="0"/>
          </a:p>
        </p:txBody>
      </p:sp>
      <p:sp>
        <p:nvSpPr>
          <p:cNvPr id="25" name="Textfeld 24"/>
          <p:cNvSpPr txBox="1"/>
          <p:nvPr/>
        </p:nvSpPr>
        <p:spPr>
          <a:xfrm>
            <a:off x="4729571" y="2298489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13</a:t>
            </a:r>
            <a:endParaRPr lang="de-DE" sz="1100" dirty="0"/>
          </a:p>
        </p:txBody>
      </p:sp>
      <p:sp>
        <p:nvSpPr>
          <p:cNvPr id="26" name="Textfeld 25"/>
          <p:cNvSpPr txBox="1"/>
          <p:nvPr/>
        </p:nvSpPr>
        <p:spPr>
          <a:xfrm>
            <a:off x="6021168" y="2500329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14</a:t>
            </a:r>
            <a:endParaRPr lang="de-DE" sz="1100" dirty="0"/>
          </a:p>
        </p:txBody>
      </p:sp>
      <p:sp>
        <p:nvSpPr>
          <p:cNvPr id="27" name="Textfeld 26"/>
          <p:cNvSpPr txBox="1"/>
          <p:nvPr/>
        </p:nvSpPr>
        <p:spPr>
          <a:xfrm>
            <a:off x="1958463" y="1447331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15</a:t>
            </a:r>
            <a:endParaRPr lang="de-DE" sz="1000" dirty="0"/>
          </a:p>
        </p:txBody>
      </p:sp>
      <p:sp>
        <p:nvSpPr>
          <p:cNvPr id="28" name="Textfeld 27"/>
          <p:cNvSpPr txBox="1"/>
          <p:nvPr/>
        </p:nvSpPr>
        <p:spPr>
          <a:xfrm>
            <a:off x="2137264" y="1724733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16</a:t>
            </a:r>
            <a:endParaRPr lang="de-DE" sz="1000" dirty="0"/>
          </a:p>
        </p:txBody>
      </p:sp>
      <p:sp>
        <p:nvSpPr>
          <p:cNvPr id="29" name="Textfeld 28"/>
          <p:cNvSpPr txBox="1"/>
          <p:nvPr/>
        </p:nvSpPr>
        <p:spPr>
          <a:xfrm>
            <a:off x="2816525" y="1628460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17</a:t>
            </a:r>
            <a:endParaRPr lang="de-DE" sz="1000" dirty="0"/>
          </a:p>
        </p:txBody>
      </p:sp>
      <p:sp>
        <p:nvSpPr>
          <p:cNvPr id="30" name="Textfeld 29"/>
          <p:cNvSpPr txBox="1"/>
          <p:nvPr/>
        </p:nvSpPr>
        <p:spPr>
          <a:xfrm>
            <a:off x="3083886" y="1782348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18</a:t>
            </a:r>
            <a:endParaRPr lang="de-DE" sz="1000" dirty="0"/>
          </a:p>
        </p:txBody>
      </p:sp>
      <p:sp>
        <p:nvSpPr>
          <p:cNvPr id="31" name="Textfeld 30"/>
          <p:cNvSpPr txBox="1"/>
          <p:nvPr/>
        </p:nvSpPr>
        <p:spPr>
          <a:xfrm>
            <a:off x="3570021" y="1493699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19</a:t>
            </a:r>
            <a:endParaRPr lang="de-DE" sz="1000" dirty="0"/>
          </a:p>
        </p:txBody>
      </p:sp>
      <p:sp>
        <p:nvSpPr>
          <p:cNvPr id="32" name="Textfeld 31"/>
          <p:cNvSpPr txBox="1"/>
          <p:nvPr/>
        </p:nvSpPr>
        <p:spPr>
          <a:xfrm>
            <a:off x="4380112" y="1270299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21</a:t>
            </a:r>
            <a:endParaRPr lang="de-DE" sz="1000" dirty="0"/>
          </a:p>
        </p:txBody>
      </p:sp>
      <p:sp>
        <p:nvSpPr>
          <p:cNvPr id="33" name="Textfeld 32"/>
          <p:cNvSpPr txBox="1"/>
          <p:nvPr/>
        </p:nvSpPr>
        <p:spPr>
          <a:xfrm>
            <a:off x="4588507" y="1647587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22</a:t>
            </a:r>
            <a:endParaRPr lang="de-DE" sz="1000" dirty="0"/>
          </a:p>
        </p:txBody>
      </p:sp>
      <p:sp>
        <p:nvSpPr>
          <p:cNvPr id="34" name="Textfeld 33"/>
          <p:cNvSpPr txBox="1"/>
          <p:nvPr/>
        </p:nvSpPr>
        <p:spPr>
          <a:xfrm>
            <a:off x="3996067" y="1615311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20</a:t>
            </a:r>
            <a:endParaRPr lang="de-DE" sz="1000" dirty="0"/>
          </a:p>
        </p:txBody>
      </p:sp>
      <p:sp>
        <p:nvSpPr>
          <p:cNvPr id="35" name="Textfeld 34"/>
          <p:cNvSpPr txBox="1"/>
          <p:nvPr/>
        </p:nvSpPr>
        <p:spPr>
          <a:xfrm>
            <a:off x="5271471" y="1628460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23</a:t>
            </a:r>
            <a:endParaRPr lang="de-DE" sz="1000" dirty="0"/>
          </a:p>
        </p:txBody>
      </p:sp>
      <p:sp>
        <p:nvSpPr>
          <p:cNvPr id="36" name="Textfeld 35"/>
          <p:cNvSpPr txBox="1"/>
          <p:nvPr/>
        </p:nvSpPr>
        <p:spPr>
          <a:xfrm>
            <a:off x="5736447" y="1724733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24</a:t>
            </a:r>
            <a:endParaRPr lang="de-DE" sz="1000" dirty="0"/>
          </a:p>
        </p:txBody>
      </p:sp>
      <p:sp>
        <p:nvSpPr>
          <p:cNvPr id="37" name="Textfeld 36"/>
          <p:cNvSpPr txBox="1"/>
          <p:nvPr/>
        </p:nvSpPr>
        <p:spPr>
          <a:xfrm>
            <a:off x="6199050" y="1637874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25</a:t>
            </a:r>
            <a:endParaRPr lang="de-DE" sz="1000" dirty="0"/>
          </a:p>
        </p:txBody>
      </p:sp>
      <p:sp>
        <p:nvSpPr>
          <p:cNvPr id="38" name="Textfeld 37"/>
          <p:cNvSpPr txBox="1"/>
          <p:nvPr/>
        </p:nvSpPr>
        <p:spPr>
          <a:xfrm>
            <a:off x="6793138" y="1547781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26</a:t>
            </a:r>
            <a:endParaRPr lang="de-DE" sz="1000" dirty="0"/>
          </a:p>
        </p:txBody>
      </p:sp>
      <p:sp>
        <p:nvSpPr>
          <p:cNvPr id="39" name="Textfeld 38"/>
          <p:cNvSpPr txBox="1"/>
          <p:nvPr/>
        </p:nvSpPr>
        <p:spPr>
          <a:xfrm>
            <a:off x="7241068" y="1714818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27</a:t>
            </a:r>
            <a:endParaRPr lang="de-DE" sz="1000" dirty="0"/>
          </a:p>
        </p:txBody>
      </p:sp>
      <p:sp>
        <p:nvSpPr>
          <p:cNvPr id="40" name="Textfeld 39"/>
          <p:cNvSpPr txBox="1"/>
          <p:nvPr/>
        </p:nvSpPr>
        <p:spPr>
          <a:xfrm>
            <a:off x="7793603" y="1846143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28</a:t>
            </a:r>
            <a:endParaRPr lang="de-DE" sz="1000" dirty="0"/>
          </a:p>
        </p:txBody>
      </p:sp>
      <p:sp>
        <p:nvSpPr>
          <p:cNvPr id="41" name="Textfeld 40"/>
          <p:cNvSpPr txBox="1"/>
          <p:nvPr/>
        </p:nvSpPr>
        <p:spPr>
          <a:xfrm>
            <a:off x="8909603" y="1947286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29</a:t>
            </a:r>
            <a:endParaRPr lang="de-DE" sz="1000" dirty="0"/>
          </a:p>
        </p:txBody>
      </p:sp>
      <p:sp>
        <p:nvSpPr>
          <p:cNvPr id="42" name="Textfeld 41"/>
          <p:cNvSpPr txBox="1"/>
          <p:nvPr/>
        </p:nvSpPr>
        <p:spPr>
          <a:xfrm>
            <a:off x="9690100" y="2112103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30</a:t>
            </a:r>
            <a:endParaRPr lang="de-DE" sz="1000" dirty="0"/>
          </a:p>
        </p:txBody>
      </p:sp>
      <p:sp>
        <p:nvSpPr>
          <p:cNvPr id="2050" name="Text Box 5"/>
          <p:cNvSpPr txBox="1">
            <a:spLocks noChangeArrowheads="1"/>
          </p:cNvSpPr>
          <p:nvPr/>
        </p:nvSpPr>
        <p:spPr bwMode="auto">
          <a:xfrm>
            <a:off x="0" y="5368615"/>
            <a:ext cx="10701338" cy="211109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042988">
              <a:spcBef>
                <a:spcPct val="20000"/>
              </a:spcBef>
              <a:buChar char="•"/>
              <a:defRPr sz="3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847725" indent="-325438" defTabSz="1042988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303338" indent="-260350" defTabSz="1042988">
              <a:spcBef>
                <a:spcPct val="20000"/>
              </a:spcBef>
              <a:buChar char="•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825625" indent="-260350" defTabSz="1042988">
              <a:spcBef>
                <a:spcPct val="20000"/>
              </a:spcBef>
              <a:buChar char="–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346325" indent="-260350" defTabSz="1042988">
              <a:spcBef>
                <a:spcPct val="20000"/>
              </a:spcBef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8035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2607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7179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41751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60325" eaLnBrk="1" hangingPunct="1">
              <a:lnSpc>
                <a:spcPct val="130000"/>
              </a:lnSpc>
              <a:spcBef>
                <a:spcPts val="200"/>
              </a:spcBef>
              <a:buFontTx/>
              <a:buNone/>
              <a:tabLst>
                <a:tab pos="10455275" algn="r"/>
              </a:tabLst>
            </a:pPr>
            <a:r>
              <a:rPr lang="en-US" altLang="de-DE" sz="1000" b="1" dirty="0" smtClean="0"/>
              <a:t/>
            </a:r>
            <a:br>
              <a:rPr lang="en-US" altLang="de-DE" sz="1000" b="1" dirty="0" smtClean="0"/>
            </a:br>
            <a:r>
              <a:rPr lang="en-US" altLang="de-DE" sz="1100" b="1" dirty="0" smtClean="0"/>
              <a:t>After final vote for MPI-3.1, June 4, 2015, at MPI Forum meeting in Chicago, June 1-4, 2015	</a:t>
            </a:r>
            <a:r>
              <a:rPr lang="en-US" altLang="de-DE" sz="1000" i="1" dirty="0" smtClean="0"/>
              <a:t>(Photo by David Eder with smart phone of Jeff </a:t>
            </a:r>
            <a:r>
              <a:rPr lang="en-US" altLang="de-DE" sz="1000" i="1" dirty="0" err="1" smtClean="0"/>
              <a:t>Squyres</a:t>
            </a:r>
            <a:r>
              <a:rPr lang="en-US" altLang="de-DE" sz="1000" i="1" dirty="0" smtClean="0"/>
              <a:t>)</a:t>
            </a:r>
          </a:p>
          <a:p>
            <a:pPr marL="60325" eaLnBrk="1" hangingPunct="1">
              <a:lnSpc>
                <a:spcPct val="130000"/>
              </a:lnSpc>
              <a:spcBef>
                <a:spcPts val="200"/>
              </a:spcBef>
              <a:buNone/>
              <a:tabLst>
                <a:tab pos="10455275" algn="r"/>
              </a:tabLst>
            </a:pPr>
            <a:r>
              <a:rPr lang="en-US" altLang="de-DE" sz="1050" dirty="0" smtClean="0"/>
              <a:t>1</a:t>
            </a:r>
            <a:r>
              <a:rPr lang="en-US" altLang="de-DE" sz="1050" baseline="30000" dirty="0" smtClean="0"/>
              <a:t>st</a:t>
            </a:r>
            <a:r>
              <a:rPr lang="en-US" altLang="de-DE" sz="1050" dirty="0" smtClean="0"/>
              <a:t> row sitting: [1] William (Bill) </a:t>
            </a:r>
            <a:r>
              <a:rPr lang="en-US" altLang="de-DE" sz="1050" dirty="0" err="1" smtClean="0"/>
              <a:t>Gropp</a:t>
            </a:r>
            <a:r>
              <a:rPr lang="en-US" altLang="de-DE" sz="1050" dirty="0" smtClean="0"/>
              <a:t> (NCSA/UIUC), [2] Martin Schulz (LLNL, MPI-3.1 chair), [3] Jeff </a:t>
            </a:r>
            <a:r>
              <a:rPr lang="en-US" altLang="de-DE" sz="1050" dirty="0" err="1" smtClean="0"/>
              <a:t>Squyres</a:t>
            </a:r>
            <a:r>
              <a:rPr lang="en-US" altLang="de-DE" sz="1050" dirty="0" smtClean="0"/>
              <a:t> (Cisco), [4] Rolf </a:t>
            </a:r>
            <a:r>
              <a:rPr lang="en-US" altLang="de-DE" sz="1050" dirty="0" err="1" smtClean="0"/>
              <a:t>Rabenseifner</a:t>
            </a:r>
            <a:r>
              <a:rPr lang="en-US" altLang="de-DE" sz="1050" dirty="0" smtClean="0"/>
              <a:t> (HLRS), [5] Rich Graham (</a:t>
            </a:r>
            <a:r>
              <a:rPr lang="en-US" altLang="de-DE" sz="1050" dirty="0" err="1" smtClean="0"/>
              <a:t>Mellanox</a:t>
            </a:r>
            <a:r>
              <a:rPr lang="en-US" altLang="de-DE" sz="1050" dirty="0" smtClean="0"/>
              <a:t>)</a:t>
            </a:r>
          </a:p>
          <a:p>
            <a:pPr marL="60325" eaLnBrk="1" hangingPunct="1">
              <a:lnSpc>
                <a:spcPct val="130000"/>
              </a:lnSpc>
              <a:spcBef>
                <a:spcPts val="200"/>
              </a:spcBef>
              <a:buNone/>
              <a:tabLst>
                <a:tab pos="10455275" algn="r"/>
              </a:tabLst>
            </a:pPr>
            <a:r>
              <a:rPr lang="en-US" altLang="de-DE" sz="1050" dirty="0" smtClean="0"/>
              <a:t>2</a:t>
            </a:r>
            <a:r>
              <a:rPr lang="en-US" altLang="de-DE" sz="1050" baseline="30000" dirty="0" smtClean="0"/>
              <a:t>nd</a:t>
            </a:r>
            <a:r>
              <a:rPr lang="en-US" altLang="de-DE" sz="1050" dirty="0" smtClean="0"/>
              <a:t> row sitting: [6] </a:t>
            </a:r>
            <a:r>
              <a:rPr lang="en-US" altLang="de-DE" sz="1050" dirty="0" err="1"/>
              <a:t>Anh</a:t>
            </a:r>
            <a:r>
              <a:rPr lang="en-US" altLang="de-DE" sz="1050" dirty="0"/>
              <a:t> Vo (Microsoft</a:t>
            </a:r>
            <a:r>
              <a:rPr lang="en-US" altLang="de-DE" sz="1050" dirty="0" smtClean="0"/>
              <a:t>),  </a:t>
            </a:r>
            <a:r>
              <a:rPr lang="en-US" altLang="de-DE" sz="1050" dirty="0"/>
              <a:t>[</a:t>
            </a:r>
            <a:r>
              <a:rPr lang="en-US" altLang="de-DE" sz="1050" dirty="0" smtClean="0"/>
              <a:t>7] </a:t>
            </a:r>
            <a:r>
              <a:rPr lang="en-US" altLang="de-DE" sz="1050" dirty="0" err="1" smtClean="0"/>
              <a:t>Pavan</a:t>
            </a:r>
            <a:r>
              <a:rPr lang="en-US" altLang="de-DE" sz="1050" dirty="0" smtClean="0"/>
              <a:t> </a:t>
            </a:r>
            <a:r>
              <a:rPr lang="en-US" altLang="de-DE" sz="1050" dirty="0" err="1" smtClean="0"/>
              <a:t>Balaji</a:t>
            </a:r>
            <a:r>
              <a:rPr lang="en-US" altLang="de-DE" sz="1050" dirty="0" smtClean="0"/>
              <a:t> (ANL),  [8] </a:t>
            </a:r>
            <a:r>
              <a:rPr lang="de-DE" sz="1050" dirty="0" err="1" smtClean="0"/>
              <a:t>Xiaoyi</a:t>
            </a:r>
            <a:r>
              <a:rPr lang="de-DE" sz="1050" dirty="0" smtClean="0"/>
              <a:t> </a:t>
            </a:r>
            <a:r>
              <a:rPr lang="de-DE" sz="1050" dirty="0" err="1" smtClean="0"/>
              <a:t>Lu</a:t>
            </a:r>
            <a:r>
              <a:rPr lang="de-DE" sz="1050" dirty="0" smtClean="0"/>
              <a:t> (OSU), </a:t>
            </a:r>
            <a:r>
              <a:rPr lang="en-US" altLang="de-DE" sz="1050" dirty="0" smtClean="0"/>
              <a:t>[9] </a:t>
            </a:r>
            <a:r>
              <a:rPr lang="en-US" altLang="de-DE" sz="1050" dirty="0"/>
              <a:t>Krishna </a:t>
            </a:r>
            <a:r>
              <a:rPr lang="en-US" altLang="de-DE" sz="1050" dirty="0" err="1"/>
              <a:t>Kandalla</a:t>
            </a:r>
            <a:r>
              <a:rPr lang="en-US" altLang="de-DE" sz="1050" dirty="0"/>
              <a:t> (Cray</a:t>
            </a:r>
            <a:r>
              <a:rPr lang="en-US" altLang="de-DE" sz="1050" dirty="0" smtClean="0"/>
              <a:t>), </a:t>
            </a:r>
          </a:p>
          <a:p>
            <a:pPr marL="60325" eaLnBrk="1" hangingPunct="1">
              <a:lnSpc>
                <a:spcPct val="130000"/>
              </a:lnSpc>
              <a:spcBef>
                <a:spcPts val="200"/>
              </a:spcBef>
              <a:buNone/>
              <a:tabLst>
                <a:tab pos="10455275" algn="r"/>
              </a:tabLst>
            </a:pPr>
            <a:r>
              <a:rPr lang="en-US" altLang="de-DE" sz="1050" dirty="0" smtClean="0"/>
              <a:t>3</a:t>
            </a:r>
            <a:r>
              <a:rPr lang="en-US" altLang="de-DE" sz="1050" baseline="30000" dirty="0" smtClean="0"/>
              <a:t>rd</a:t>
            </a:r>
            <a:r>
              <a:rPr lang="en-US" altLang="de-DE" sz="1050" dirty="0" smtClean="0"/>
              <a:t> + 4</a:t>
            </a:r>
            <a:r>
              <a:rPr lang="en-US" altLang="de-DE" sz="1050" baseline="30000" dirty="0" smtClean="0"/>
              <a:t>th</a:t>
            </a:r>
            <a:r>
              <a:rPr lang="en-US" altLang="de-DE" sz="1050" dirty="0" smtClean="0"/>
              <a:t> row sitting: [10] </a:t>
            </a:r>
            <a:r>
              <a:rPr lang="en-US" altLang="de-DE" sz="1050" dirty="0" err="1"/>
              <a:t>Takafumi</a:t>
            </a:r>
            <a:r>
              <a:rPr lang="en-US" altLang="de-DE" sz="1050" dirty="0"/>
              <a:t> Nose (Fujitsu</a:t>
            </a:r>
            <a:r>
              <a:rPr lang="en-US" altLang="de-DE" sz="1050" dirty="0" smtClean="0"/>
              <a:t>),  [11] </a:t>
            </a:r>
            <a:r>
              <a:rPr lang="de-DE" sz="1050" dirty="0" err="1" smtClean="0"/>
              <a:t>Aurelien</a:t>
            </a:r>
            <a:r>
              <a:rPr lang="de-DE" sz="1050" dirty="0" smtClean="0"/>
              <a:t> Bouteiller (U Tennessee)</a:t>
            </a:r>
            <a:r>
              <a:rPr lang="en-US" altLang="de-DE" sz="1050" dirty="0" smtClean="0"/>
              <a:t>,  [12] Atsushi Hori (Riken),  [13] </a:t>
            </a:r>
            <a:r>
              <a:rPr lang="en-US" altLang="de-DE" sz="1050" dirty="0"/>
              <a:t>Wesley Bland (Intel</a:t>
            </a:r>
            <a:r>
              <a:rPr lang="en-US" altLang="de-DE" sz="1050" dirty="0" smtClean="0"/>
              <a:t>),  [14] </a:t>
            </a:r>
            <a:r>
              <a:rPr lang="en-US" altLang="de-DE" sz="1050" dirty="0" err="1"/>
              <a:t>Sangmin</a:t>
            </a:r>
            <a:r>
              <a:rPr lang="en-US" altLang="de-DE" sz="1050" dirty="0"/>
              <a:t> </a:t>
            </a:r>
            <a:r>
              <a:rPr lang="en-US" altLang="de-DE" sz="1050" dirty="0" err="1"/>
              <a:t>Seo</a:t>
            </a:r>
            <a:r>
              <a:rPr lang="en-US" altLang="de-DE" sz="1050" dirty="0"/>
              <a:t> (ANL</a:t>
            </a:r>
            <a:r>
              <a:rPr lang="en-US" altLang="de-DE" sz="1050" dirty="0" smtClean="0"/>
              <a:t>),</a:t>
            </a:r>
          </a:p>
          <a:p>
            <a:pPr marL="60325" eaLnBrk="1" hangingPunct="1">
              <a:lnSpc>
                <a:spcPct val="130000"/>
              </a:lnSpc>
              <a:spcBef>
                <a:spcPts val="200"/>
              </a:spcBef>
              <a:buNone/>
              <a:tabLst>
                <a:tab pos="10455275" algn="r"/>
              </a:tabLst>
            </a:pPr>
            <a:r>
              <a:rPr lang="en-US" altLang="de-DE" sz="1050" dirty="0" smtClean="0"/>
              <a:t>Standing: [15] </a:t>
            </a:r>
            <a:r>
              <a:rPr lang="en-US" altLang="de-DE" sz="1050" dirty="0" err="1"/>
              <a:t>Sameh</a:t>
            </a:r>
            <a:r>
              <a:rPr lang="en-US" altLang="de-DE" sz="1050" dirty="0"/>
              <a:t> </a:t>
            </a:r>
            <a:r>
              <a:rPr lang="en-US" altLang="de-DE" sz="1050" dirty="0" err="1"/>
              <a:t>Sharkawi</a:t>
            </a:r>
            <a:r>
              <a:rPr lang="en-US" altLang="de-DE" sz="1050" dirty="0"/>
              <a:t> (IBM</a:t>
            </a:r>
            <a:r>
              <a:rPr lang="en-US" altLang="de-DE" sz="1050" dirty="0" smtClean="0"/>
              <a:t>),  [16] Alice </a:t>
            </a:r>
            <a:r>
              <a:rPr lang="en-US" altLang="de-DE" sz="1050" dirty="0" err="1" smtClean="0"/>
              <a:t>Koniges</a:t>
            </a:r>
            <a:r>
              <a:rPr lang="en-US" altLang="de-DE" sz="1050" dirty="0" smtClean="0"/>
              <a:t> (LBNL),  [17] </a:t>
            </a:r>
            <a:r>
              <a:rPr lang="en-US" altLang="de-DE" sz="1050" dirty="0" err="1"/>
              <a:t>Chulho</a:t>
            </a:r>
            <a:r>
              <a:rPr lang="en-US" altLang="de-DE" sz="1050" dirty="0"/>
              <a:t> Kim (Lenovo</a:t>
            </a:r>
            <a:r>
              <a:rPr lang="en-US" altLang="de-DE" sz="1050" dirty="0" smtClean="0"/>
              <a:t>),  [18] Kathryn </a:t>
            </a:r>
            <a:r>
              <a:rPr lang="en-US" altLang="de-DE" sz="1050" dirty="0" err="1" smtClean="0"/>
              <a:t>Mohror</a:t>
            </a:r>
            <a:r>
              <a:rPr lang="en-US" altLang="de-DE" sz="1050" dirty="0" smtClean="0"/>
              <a:t> (LLNL),  [19] </a:t>
            </a:r>
            <a:r>
              <a:rPr lang="de-DE" sz="1050" dirty="0" smtClean="0"/>
              <a:t>Ryan Grant (</a:t>
            </a:r>
            <a:r>
              <a:rPr lang="de-DE" sz="1050" dirty="0" err="1" smtClean="0"/>
              <a:t>Sandia</a:t>
            </a:r>
            <a:r>
              <a:rPr lang="de-DE" sz="1050" dirty="0" smtClean="0"/>
              <a:t>)</a:t>
            </a:r>
            <a:r>
              <a:rPr lang="en-US" altLang="de-DE" sz="1050" dirty="0" smtClean="0"/>
              <a:t>, </a:t>
            </a:r>
            <a:br>
              <a:rPr lang="en-US" altLang="de-DE" sz="1050" dirty="0" smtClean="0"/>
            </a:br>
            <a:r>
              <a:rPr lang="en-US" altLang="de-DE" sz="1050" dirty="0" smtClean="0"/>
              <a:t>              [20] </a:t>
            </a:r>
            <a:r>
              <a:rPr lang="en-US" altLang="de-DE" sz="1050" dirty="0" err="1" smtClean="0"/>
              <a:t>Puri</a:t>
            </a:r>
            <a:r>
              <a:rPr lang="en-US" altLang="de-DE" sz="1050" dirty="0" smtClean="0"/>
              <a:t> Bangalore (UAB), [21] Jeff Hammond (Intel), [22] Daniel Holmes (EPCC), [23] Lena Oden (ANL), [24] Howard Pritchard (LANL), [25] </a:t>
            </a:r>
            <a:r>
              <a:rPr lang="en-US" altLang="de-DE" sz="1050" dirty="0"/>
              <a:t>Takeshi </a:t>
            </a:r>
            <a:r>
              <a:rPr lang="en-US" altLang="de-DE" sz="1050" dirty="0" err="1"/>
              <a:t>Nanri</a:t>
            </a:r>
            <a:r>
              <a:rPr lang="en-US" altLang="de-DE" sz="1050" dirty="0"/>
              <a:t> (Kyushu </a:t>
            </a:r>
            <a:r>
              <a:rPr lang="en-US" altLang="de-DE" sz="1050" dirty="0" smtClean="0"/>
              <a:t>U) </a:t>
            </a:r>
            <a:br>
              <a:rPr lang="en-US" altLang="de-DE" sz="1050" dirty="0" smtClean="0"/>
            </a:br>
            <a:r>
              <a:rPr lang="en-US" altLang="de-DE" sz="1050" dirty="0" smtClean="0"/>
              <a:t>              [26] </a:t>
            </a:r>
            <a:r>
              <a:rPr lang="en-US" altLang="de-DE" sz="1050" dirty="0" err="1"/>
              <a:t>Sayantan</a:t>
            </a:r>
            <a:r>
              <a:rPr lang="en-US" altLang="de-DE" sz="1050" dirty="0"/>
              <a:t> Sur (Intel</a:t>
            </a:r>
            <a:r>
              <a:rPr lang="en-US" altLang="de-DE" sz="1050" dirty="0" smtClean="0"/>
              <a:t>),  [27] </a:t>
            </a:r>
            <a:r>
              <a:rPr lang="de-DE" sz="1050" dirty="0" smtClean="0"/>
              <a:t>Ignacio Laguna </a:t>
            </a:r>
            <a:r>
              <a:rPr lang="de-DE" sz="1050" dirty="0" err="1" smtClean="0"/>
              <a:t>Peralta</a:t>
            </a:r>
            <a:r>
              <a:rPr lang="de-DE" sz="1050" dirty="0" smtClean="0"/>
              <a:t> (LLNL)</a:t>
            </a:r>
            <a:r>
              <a:rPr lang="en-US" altLang="de-DE" sz="1050" dirty="0" smtClean="0"/>
              <a:t>,  [28]</a:t>
            </a:r>
            <a:r>
              <a:rPr lang="de-DE" sz="1050" dirty="0" smtClean="0"/>
              <a:t> Nathan </a:t>
            </a:r>
            <a:r>
              <a:rPr lang="de-DE" sz="1050" dirty="0" err="1" smtClean="0"/>
              <a:t>Hjelm</a:t>
            </a:r>
            <a:r>
              <a:rPr lang="de-DE" sz="1050" dirty="0" smtClean="0"/>
              <a:t> (LANL)</a:t>
            </a:r>
            <a:r>
              <a:rPr lang="en-US" altLang="de-DE" sz="1050" dirty="0" smtClean="0"/>
              <a:t>,  [29] </a:t>
            </a:r>
            <a:r>
              <a:rPr lang="en-US" altLang="de-DE" sz="1050" dirty="0" err="1"/>
              <a:t>Manjunath</a:t>
            </a:r>
            <a:r>
              <a:rPr lang="en-US" altLang="de-DE" sz="1050" dirty="0"/>
              <a:t> </a:t>
            </a:r>
            <a:r>
              <a:rPr lang="en-US" altLang="de-DE" sz="1050" dirty="0" err="1"/>
              <a:t>Gorentla</a:t>
            </a:r>
            <a:r>
              <a:rPr lang="en-US" altLang="de-DE" sz="1050" dirty="0"/>
              <a:t> </a:t>
            </a:r>
            <a:r>
              <a:rPr lang="en-US" altLang="de-DE" sz="1050" dirty="0" err="1"/>
              <a:t>Venkata</a:t>
            </a:r>
            <a:r>
              <a:rPr lang="en-US" altLang="de-DE" sz="1050" dirty="0"/>
              <a:t> (ORNL</a:t>
            </a:r>
            <a:r>
              <a:rPr lang="en-US" altLang="de-DE" sz="1050" dirty="0" smtClean="0"/>
              <a:t>),  [30] </a:t>
            </a:r>
            <a:r>
              <a:rPr lang="en-US" altLang="de-DE" sz="1050" dirty="0" err="1"/>
              <a:t>Sreeram</a:t>
            </a:r>
            <a:r>
              <a:rPr lang="en-US" altLang="de-DE" sz="1050" dirty="0"/>
              <a:t> </a:t>
            </a:r>
            <a:r>
              <a:rPr lang="en-US" altLang="de-DE" sz="1050" dirty="0" err="1"/>
              <a:t>Potluri</a:t>
            </a:r>
            <a:r>
              <a:rPr lang="en-US" altLang="de-DE" sz="1050" dirty="0"/>
              <a:t> (</a:t>
            </a:r>
            <a:r>
              <a:rPr lang="en-US" altLang="de-DE" sz="1050" dirty="0" err="1"/>
              <a:t>Nvidia</a:t>
            </a:r>
            <a:r>
              <a:rPr lang="en-US" altLang="de-DE" sz="1050" dirty="0"/>
              <a:t>) </a:t>
            </a:r>
            <a:endParaRPr lang="en-US" altLang="de-DE" sz="1050" dirty="0" smtClean="0"/>
          </a:p>
          <a:p>
            <a:pPr marL="60325" eaLnBrk="1" hangingPunct="1">
              <a:lnSpc>
                <a:spcPct val="130000"/>
              </a:lnSpc>
              <a:spcBef>
                <a:spcPts val="200"/>
              </a:spcBef>
              <a:buFontTx/>
              <a:buNone/>
              <a:tabLst>
                <a:tab pos="10455275" algn="r"/>
              </a:tabLst>
            </a:pPr>
            <a:r>
              <a:rPr lang="en-US" altLang="de-DE" sz="1050" dirty="0" smtClean="0"/>
              <a:t>At the meeting, but not on the picture: Rajeev Thakur (ANL),  Anthony </a:t>
            </a:r>
            <a:r>
              <a:rPr lang="en-US" altLang="de-DE" sz="1050" dirty="0" err="1" smtClean="0"/>
              <a:t>Skjellum</a:t>
            </a:r>
            <a:r>
              <a:rPr lang="en-US" altLang="de-DE" sz="1050" dirty="0" smtClean="0"/>
              <a:t> (Auburn U),  </a:t>
            </a:r>
            <a:r>
              <a:rPr lang="de-DE" sz="1050" dirty="0" smtClean="0"/>
              <a:t>Ken </a:t>
            </a:r>
            <a:r>
              <a:rPr lang="de-DE" sz="1050" dirty="0" err="1"/>
              <a:t>Raffenetti</a:t>
            </a:r>
            <a:r>
              <a:rPr lang="de-DE" sz="1050" dirty="0"/>
              <a:t> (ANL</a:t>
            </a:r>
            <a:r>
              <a:rPr lang="de-DE" sz="1050" dirty="0" smtClean="0"/>
              <a:t>),  </a:t>
            </a:r>
            <a:r>
              <a:rPr lang="en-US" altLang="de-DE" sz="1050" dirty="0" err="1" smtClean="0"/>
              <a:t>Junchao</a:t>
            </a:r>
            <a:r>
              <a:rPr lang="en-US" altLang="de-DE" sz="1050" dirty="0" smtClean="0"/>
              <a:t> </a:t>
            </a:r>
            <a:r>
              <a:rPr lang="en-US" altLang="de-DE" sz="1050" dirty="0"/>
              <a:t>Zhang (ANL</a:t>
            </a:r>
            <a:r>
              <a:rPr lang="en-US" altLang="de-DE" sz="1050" dirty="0" smtClean="0"/>
              <a:t>)	</a:t>
            </a:r>
            <a:r>
              <a:rPr lang="en-US" altLang="de-DE" sz="1000" i="1" dirty="0" smtClean="0"/>
              <a:t>(</a:t>
            </a:r>
            <a:r>
              <a:rPr lang="en-US" altLang="de-DE" sz="1000" i="1" dirty="0"/>
              <a:t>T</a:t>
            </a:r>
            <a:r>
              <a:rPr lang="en-US" altLang="de-DE" sz="1000" i="1" dirty="0" smtClean="0"/>
              <a:t>hanks to </a:t>
            </a:r>
            <a:r>
              <a:rPr lang="en-US" altLang="de-DE" sz="1000" i="1" dirty="0"/>
              <a:t>J</a:t>
            </a:r>
            <a:r>
              <a:rPr lang="en-US" altLang="de-DE" sz="1000" i="1" dirty="0" smtClean="0"/>
              <a:t>eff </a:t>
            </a:r>
            <a:r>
              <a:rPr lang="en-US" altLang="de-DE" sz="1000" i="1" dirty="0" err="1" smtClean="0"/>
              <a:t>Squyres</a:t>
            </a:r>
            <a:r>
              <a:rPr lang="en-US" altLang="de-DE" sz="1000" i="1" dirty="0" smtClean="0"/>
              <a:t> for assisting)</a:t>
            </a:r>
          </a:p>
        </p:txBody>
      </p:sp>
      <p:cxnSp>
        <p:nvCxnSpPr>
          <p:cNvPr id="2064" name="Gerader Verbinder 2063"/>
          <p:cNvCxnSpPr/>
          <p:nvPr/>
        </p:nvCxnSpPr>
        <p:spPr bwMode="auto">
          <a:xfrm>
            <a:off x="148392" y="5509440"/>
            <a:ext cx="104521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3" name="Textfeld 42"/>
          <p:cNvSpPr txBox="1"/>
          <p:nvPr/>
        </p:nvSpPr>
        <p:spPr>
          <a:xfrm rot="5400000">
            <a:off x="8174371" y="2672550"/>
            <a:ext cx="55130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 smtClean="0"/>
              <a:t>MPI-3.1_final-vote_MPI-Forum-2015.06.01-04-Chicago_Photographer-DaveEder.png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323749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5341" y="2677222"/>
            <a:ext cx="6236759" cy="4677569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00" y="14875"/>
            <a:ext cx="6236759" cy="4677569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4" name="Textfeld 3"/>
          <p:cNvSpPr txBox="1"/>
          <p:nvPr/>
        </p:nvSpPr>
        <p:spPr>
          <a:xfrm>
            <a:off x="6490759" y="37126"/>
            <a:ext cx="41408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</a:pPr>
            <a:r>
              <a:rPr lang="de-DE" sz="1000" dirty="0" smtClean="0"/>
              <a:t>Bill Saphir (</a:t>
            </a:r>
            <a:r>
              <a:rPr lang="de-DE" sz="1000" dirty="0" err="1" smtClean="0"/>
              <a:t>left</a:t>
            </a:r>
            <a:r>
              <a:rPr lang="de-DE" sz="1000" dirty="0" smtClean="0"/>
              <a:t>) </a:t>
            </a:r>
            <a:r>
              <a:rPr lang="de-DE" sz="1000" dirty="0" err="1" smtClean="0"/>
              <a:t>and</a:t>
            </a:r>
            <a:r>
              <a:rPr lang="de-DE" sz="1000" dirty="0" smtClean="0"/>
              <a:t> </a:t>
            </a:r>
            <a:br>
              <a:rPr lang="de-DE" sz="1000" dirty="0" smtClean="0"/>
            </a:br>
            <a:r>
              <a:rPr lang="de-DE" sz="1000" dirty="0" smtClean="0"/>
              <a:t>Ewing (Rusty) </a:t>
            </a:r>
            <a:r>
              <a:rPr lang="de-DE" sz="1000" dirty="0" err="1" smtClean="0"/>
              <a:t>Lusk</a:t>
            </a:r>
            <a:r>
              <a:rPr lang="de-DE" sz="1000" dirty="0" smtClean="0"/>
              <a:t> (ANL, MPI1.2 &amp; 2.0 </a:t>
            </a:r>
            <a:r>
              <a:rPr lang="de-DE" sz="1000" dirty="0" err="1" smtClean="0"/>
              <a:t>convener</a:t>
            </a:r>
            <a:r>
              <a:rPr lang="de-DE" sz="1000" dirty="0" smtClean="0"/>
              <a:t> </a:t>
            </a:r>
            <a:r>
              <a:rPr lang="de-DE" sz="1000" dirty="0" err="1" smtClean="0"/>
              <a:t>and</a:t>
            </a:r>
            <a:r>
              <a:rPr lang="de-DE" sz="1000" dirty="0" smtClean="0"/>
              <a:t> </a:t>
            </a:r>
            <a:r>
              <a:rPr lang="de-DE" sz="1000" dirty="0" err="1" smtClean="0"/>
              <a:t>meeting</a:t>
            </a:r>
            <a:r>
              <a:rPr lang="de-DE" sz="1000" dirty="0" smtClean="0"/>
              <a:t> </a:t>
            </a:r>
            <a:r>
              <a:rPr lang="de-DE" sz="1000" dirty="0" err="1"/>
              <a:t>c</a:t>
            </a:r>
            <a:r>
              <a:rPr lang="de-DE" sz="1000" dirty="0" err="1" smtClean="0"/>
              <a:t>hair</a:t>
            </a:r>
            <a:r>
              <a:rPr lang="de-DE" sz="1000" dirty="0" smtClean="0"/>
              <a:t>)  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612900" y="7131199"/>
            <a:ext cx="259398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</a:pPr>
            <a:r>
              <a:rPr lang="de-DE" sz="1000" dirty="0" smtClean="0"/>
              <a:t>Marc </a:t>
            </a:r>
            <a:r>
              <a:rPr lang="de-DE" sz="1000" dirty="0" err="1" smtClean="0"/>
              <a:t>Snir</a:t>
            </a:r>
            <a:r>
              <a:rPr lang="de-DE" sz="1000" dirty="0" smtClean="0"/>
              <a:t>, Bill Gropp, Bill Saphir (</a:t>
            </a:r>
            <a:r>
              <a:rPr lang="de-DE" sz="1000" dirty="0" err="1" smtClean="0"/>
              <a:t>from</a:t>
            </a:r>
            <a:r>
              <a:rPr lang="de-DE" sz="1000" dirty="0" smtClean="0"/>
              <a:t> </a:t>
            </a:r>
            <a:r>
              <a:rPr lang="de-DE" sz="1000" dirty="0" err="1" smtClean="0"/>
              <a:t>left</a:t>
            </a:r>
            <a:r>
              <a:rPr lang="de-DE" sz="1000" dirty="0" smtClean="0"/>
              <a:t>)</a:t>
            </a:r>
          </a:p>
        </p:txBody>
      </p:sp>
      <p:sp>
        <p:nvSpPr>
          <p:cNvPr id="6" name="Textfeld 5"/>
          <p:cNvSpPr txBox="1"/>
          <p:nvPr/>
        </p:nvSpPr>
        <p:spPr>
          <a:xfrm rot="5400000">
            <a:off x="8707003" y="4713097"/>
            <a:ext cx="4506362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900" dirty="0" smtClean="0"/>
              <a:t>IMG_0539_1996-1997_Chicago_MPI2.0-Forum_Chair-RustyLusk-in-fg.JPG</a:t>
            </a:r>
          </a:p>
          <a:p>
            <a:pPr>
              <a:spcBef>
                <a:spcPts val="0"/>
              </a:spcBef>
            </a:pPr>
            <a:r>
              <a:rPr lang="en-US" sz="900" dirty="0" smtClean="0"/>
              <a:t>IMG_0540_1996-1997_Chicago_MPI2.0-Forum_MarcSnir+BillGropp+BillSaphir.JPG</a:t>
            </a:r>
          </a:p>
          <a:p>
            <a:pPr>
              <a:spcBef>
                <a:spcPts val="0"/>
              </a:spcBef>
            </a:pPr>
            <a:r>
              <a:rPr lang="en-US" sz="900" dirty="0" smtClean="0"/>
              <a:t>(pictures from Rolf </a:t>
            </a:r>
            <a:r>
              <a:rPr lang="en-US" sz="900" dirty="0" err="1" smtClean="0"/>
              <a:t>Rabenseifner</a:t>
            </a:r>
            <a:r>
              <a:rPr lang="en-US" sz="900" dirty="0" smtClean="0"/>
              <a:t>)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149804" y="5080824"/>
            <a:ext cx="40655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</a:pPr>
            <a:r>
              <a:rPr lang="de-DE" sz="2400" dirty="0" smtClean="0"/>
              <a:t>MPI 1.2 </a:t>
            </a:r>
            <a:r>
              <a:rPr lang="de-DE" sz="2400" dirty="0" err="1" smtClean="0"/>
              <a:t>and</a:t>
            </a:r>
            <a:r>
              <a:rPr lang="de-DE" sz="2400" dirty="0" smtClean="0"/>
              <a:t> MPI-2.0 Forum </a:t>
            </a:r>
            <a:br>
              <a:rPr lang="de-DE" sz="2400" dirty="0" smtClean="0"/>
            </a:br>
            <a:r>
              <a:rPr lang="de-DE" sz="2400" dirty="0" smtClean="0"/>
              <a:t>1995 - 1997</a:t>
            </a:r>
          </a:p>
        </p:txBody>
      </p:sp>
      <p:sp>
        <p:nvSpPr>
          <p:cNvPr id="8" name="Textfeld 7"/>
          <p:cNvSpPr txBox="1"/>
          <p:nvPr/>
        </p:nvSpPr>
        <p:spPr>
          <a:xfrm>
            <a:off x="8572237" y="7346940"/>
            <a:ext cx="20297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</a:pPr>
            <a:r>
              <a:rPr lang="de-DE" sz="1000" dirty="0" smtClean="0"/>
              <a:t>Pictures </a:t>
            </a:r>
            <a:r>
              <a:rPr lang="de-DE" sz="1000" dirty="0" err="1" smtClean="0"/>
              <a:t>from</a:t>
            </a:r>
            <a:r>
              <a:rPr lang="de-DE" sz="1000" dirty="0" smtClean="0"/>
              <a:t> Rolf Rabenseifner</a:t>
            </a:r>
          </a:p>
        </p:txBody>
      </p:sp>
    </p:spTree>
    <p:extLst>
      <p:ext uri="{BB962C8B-B14F-4D97-AF65-F5344CB8AC3E}">
        <p14:creationId xmlns:p14="http://schemas.microsoft.com/office/powerpoint/2010/main" val="24021684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582"/>
          <a:stretch/>
        </p:blipFill>
        <p:spPr>
          <a:xfrm>
            <a:off x="546100" y="275431"/>
            <a:ext cx="9601200" cy="6438900"/>
          </a:xfrm>
          <a:prstGeom prst="rect">
            <a:avLst/>
          </a:prstGeom>
        </p:spPr>
      </p:pic>
      <p:sp>
        <p:nvSpPr>
          <p:cNvPr id="3" name="Textfeld 2"/>
          <p:cNvSpPr txBox="1"/>
          <p:nvPr/>
        </p:nvSpPr>
        <p:spPr>
          <a:xfrm rot="5400000">
            <a:off x="9308450" y="4782346"/>
            <a:ext cx="3441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spcBef>
                <a:spcPts val="0"/>
              </a:spcBef>
            </a:pPr>
            <a:r>
              <a:rPr lang="en-US" sz="900" dirty="0" smtClean="0"/>
              <a:t>100_1913_2008.06.30-07.02_MPI21-meeting-SanFrancisco.jpg</a:t>
            </a:r>
          </a:p>
          <a:p>
            <a:pPr algn="r">
              <a:spcBef>
                <a:spcPts val="0"/>
              </a:spcBef>
            </a:pPr>
            <a:r>
              <a:rPr lang="en-US" sz="900" dirty="0" smtClean="0"/>
              <a:t>(picture from Rolf </a:t>
            </a:r>
            <a:r>
              <a:rPr lang="en-US" sz="900" dirty="0" err="1" smtClean="0"/>
              <a:t>Rabenseifner</a:t>
            </a:r>
            <a:r>
              <a:rPr lang="en-US" sz="900" dirty="0" smtClean="0"/>
              <a:t>)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46100" y="6761857"/>
            <a:ext cx="97305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2400" dirty="0" smtClean="0"/>
              <a:t>MPI-2.1 Forum Meeting June 30 – July 2, 2008, Menlo Park, CA, USA</a:t>
            </a:r>
            <a:br>
              <a:rPr lang="en-US" sz="2400" dirty="0" smtClean="0"/>
            </a:br>
            <a:r>
              <a:rPr lang="en-US" sz="2400" dirty="0" smtClean="0"/>
              <a:t>First vote for MPI-1.3 and MPI-2.1</a:t>
            </a:r>
          </a:p>
        </p:txBody>
      </p:sp>
    </p:spTree>
    <p:extLst>
      <p:ext uri="{BB962C8B-B14F-4D97-AF65-F5344CB8AC3E}">
        <p14:creationId xmlns:p14="http://schemas.microsoft.com/office/powerpoint/2010/main" val="1361353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66576"/>
            <a:ext cx="5592916" cy="4194687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lum bright="13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100" y="804668"/>
            <a:ext cx="5592916" cy="4194687"/>
          </a:xfrm>
          <a:prstGeom prst="rect">
            <a:avLst/>
          </a:prstGeom>
        </p:spPr>
      </p:pic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490" b="8490"/>
          <a:stretch/>
        </p:blipFill>
        <p:spPr>
          <a:xfrm>
            <a:off x="0" y="0"/>
            <a:ext cx="5592916" cy="4194687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6048735" y="5106571"/>
            <a:ext cx="350288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2400" dirty="0" smtClean="0"/>
              <a:t>MPI-2.1 Forum Meeting </a:t>
            </a:r>
            <a:br>
              <a:rPr lang="en-US" sz="2400" dirty="0" smtClean="0"/>
            </a:br>
            <a:r>
              <a:rPr lang="en-US" sz="2400" dirty="0" smtClean="0"/>
              <a:t>June 30 – July 2, 2008, </a:t>
            </a:r>
            <a:br>
              <a:rPr lang="en-US" sz="2400" dirty="0" smtClean="0"/>
            </a:br>
            <a:r>
              <a:rPr lang="en-US" sz="2400" dirty="0" smtClean="0"/>
              <a:t>Menlo Park, CA, USA</a:t>
            </a:r>
            <a:br>
              <a:rPr lang="en-US" sz="2400" dirty="0" smtClean="0"/>
            </a:br>
            <a:r>
              <a:rPr lang="en-US" sz="2400" dirty="0" smtClean="0"/>
              <a:t>Forum Dinner</a:t>
            </a:r>
          </a:p>
        </p:txBody>
      </p:sp>
      <p:sp>
        <p:nvSpPr>
          <p:cNvPr id="6" name="Textfeld 5"/>
          <p:cNvSpPr txBox="1"/>
          <p:nvPr/>
        </p:nvSpPr>
        <p:spPr>
          <a:xfrm rot="5400000">
            <a:off x="9007876" y="5212543"/>
            <a:ext cx="40895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spcBef>
                <a:spcPts val="0"/>
              </a:spcBef>
            </a:pPr>
            <a:r>
              <a:rPr lang="en-US" sz="900" dirty="0" smtClean="0"/>
              <a:t>100_1920_2008.06.30-07.02_MPI21-meeting-SanFrancisco.jpg       (left top)</a:t>
            </a:r>
            <a:endParaRPr lang="en-US" sz="900" dirty="0"/>
          </a:p>
          <a:p>
            <a:pPr algn="r">
              <a:spcBef>
                <a:spcPts val="0"/>
              </a:spcBef>
            </a:pPr>
            <a:r>
              <a:rPr lang="en-US" sz="900" dirty="0" smtClean="0"/>
              <a:t>100_1921_2008.06.30-07.02_MPI21-meeting-SanFrancisco.jpg (left bottom)</a:t>
            </a:r>
            <a:endParaRPr lang="en-US" sz="900" dirty="0"/>
          </a:p>
          <a:p>
            <a:pPr algn="r">
              <a:spcBef>
                <a:spcPts val="0"/>
              </a:spcBef>
            </a:pPr>
            <a:r>
              <a:rPr lang="en-US" sz="900" dirty="0"/>
              <a:t>100_1919_2008.06.30-07.02_MPI21-meeting-SanFrancisco.jpg   (right side)</a:t>
            </a:r>
          </a:p>
          <a:p>
            <a:pPr algn="r">
              <a:spcBef>
                <a:spcPts val="0"/>
              </a:spcBef>
            </a:pPr>
            <a:r>
              <a:rPr lang="en-US" sz="900" dirty="0" smtClean="0"/>
              <a:t>(picture from Rolf </a:t>
            </a:r>
            <a:r>
              <a:rPr lang="en-US" sz="900" dirty="0" err="1" smtClean="0"/>
              <a:t>Rabenseifner</a:t>
            </a:r>
            <a:r>
              <a:rPr lang="en-US" sz="9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459622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6" b="6865"/>
          <a:stretch/>
        </p:blipFill>
        <p:spPr>
          <a:xfrm>
            <a:off x="-1" y="0"/>
            <a:ext cx="10693401" cy="7561263"/>
          </a:xfrm>
          <a:prstGeom prst="rect">
            <a:avLst/>
          </a:prstGeom>
        </p:spPr>
      </p:pic>
      <p:sp>
        <p:nvSpPr>
          <p:cNvPr id="13" name="Textfeld 12"/>
          <p:cNvSpPr txBox="1"/>
          <p:nvPr/>
        </p:nvSpPr>
        <p:spPr>
          <a:xfrm>
            <a:off x="128660" y="7081295"/>
            <a:ext cx="1054000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10226675" algn="r"/>
              </a:tabLst>
            </a:pPr>
            <a:r>
              <a:rPr lang="en-US" sz="1500" dirty="0" smtClean="0">
                <a:solidFill>
                  <a:schemeClr val="bg1"/>
                </a:solidFill>
              </a:rPr>
              <a:t>After final vote for MPI-3.0, Sep. 21, 2012, at MPI Forum meeting in Vienna, Austria, Sep. 20-21, 2012</a:t>
            </a:r>
            <a:r>
              <a:rPr lang="en-US" sz="1200" dirty="0" smtClean="0">
                <a:solidFill>
                  <a:schemeClr val="bg1"/>
                </a:solidFill>
              </a:rPr>
              <a:t>	</a:t>
            </a:r>
            <a:r>
              <a:rPr lang="en-US" sz="1100" dirty="0" smtClean="0">
                <a:solidFill>
                  <a:schemeClr val="bg1"/>
                </a:solidFill>
              </a:rPr>
              <a:t>Photos by </a:t>
            </a:r>
            <a:r>
              <a:rPr lang="en-US" sz="1100" dirty="0" err="1" smtClean="0">
                <a:solidFill>
                  <a:schemeClr val="bg1"/>
                </a:solidFill>
              </a:rPr>
              <a:t>Jesper</a:t>
            </a:r>
            <a:r>
              <a:rPr lang="en-US" sz="1100" dirty="0" smtClean="0">
                <a:solidFill>
                  <a:schemeClr val="bg1"/>
                </a:solidFill>
              </a:rPr>
              <a:t> </a:t>
            </a:r>
            <a:r>
              <a:rPr lang="en-US" sz="1100" dirty="0" err="1" smtClean="0">
                <a:solidFill>
                  <a:schemeClr val="bg1"/>
                </a:solidFill>
              </a:rPr>
              <a:t>Traeff</a:t>
            </a:r>
            <a:r>
              <a:rPr lang="en-US" sz="1100" dirty="0" smtClean="0">
                <a:solidFill>
                  <a:schemeClr val="bg1"/>
                </a:solidFill>
              </a:rPr>
              <a:t/>
            </a:r>
            <a:br>
              <a:rPr lang="en-US" sz="1100" dirty="0" smtClean="0">
                <a:solidFill>
                  <a:schemeClr val="bg1"/>
                </a:solidFill>
              </a:rPr>
            </a:br>
            <a:r>
              <a:rPr lang="en-US" sz="1100" dirty="0" smtClean="0">
                <a:solidFill>
                  <a:schemeClr val="bg1"/>
                </a:solidFill>
              </a:rPr>
              <a:t>	and Rolf </a:t>
            </a:r>
            <a:r>
              <a:rPr lang="en-US" sz="1100" dirty="0" err="1" smtClean="0">
                <a:solidFill>
                  <a:schemeClr val="bg1"/>
                </a:solidFill>
              </a:rPr>
              <a:t>Rabenseifner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16" name="Textfeld 15"/>
          <p:cNvSpPr txBox="1"/>
          <p:nvPr/>
        </p:nvSpPr>
        <p:spPr>
          <a:xfrm rot="5400000">
            <a:off x="8652158" y="2096357"/>
            <a:ext cx="4855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900" dirty="0" smtClean="0"/>
              <a:t>102_2051a_2012.09.23-26_Vienna_MPI30-final-vote_wo-Jesper.JPG</a:t>
            </a:r>
          </a:p>
          <a:p>
            <a:pPr>
              <a:spcBef>
                <a:spcPts val="0"/>
              </a:spcBef>
            </a:pPr>
            <a:r>
              <a:rPr lang="en-US" sz="900" dirty="0" smtClean="0"/>
              <a:t>102_2049a_2012.09.23-26_Vienna_MPI30-final-vote_wo-Rolf.JPG</a:t>
            </a:r>
          </a:p>
          <a:p>
            <a:pPr>
              <a:spcBef>
                <a:spcPts val="0"/>
              </a:spcBef>
            </a:pPr>
            <a:r>
              <a:rPr lang="en-US" sz="900" dirty="0"/>
              <a:t>102_2051a+2049a_2012.09.23-26_Vienna_MPI30-final-vote_combinded-by-JuttaSauer.jpg</a:t>
            </a:r>
            <a:endParaRPr lang="en-US" sz="900" dirty="0" smtClean="0"/>
          </a:p>
          <a:p>
            <a:pPr>
              <a:spcBef>
                <a:spcPts val="0"/>
              </a:spcBef>
            </a:pPr>
            <a:r>
              <a:rPr lang="en-US" sz="900" dirty="0" smtClean="0"/>
              <a:t>(pictures from Rolf </a:t>
            </a:r>
            <a:r>
              <a:rPr lang="en-US" sz="900" dirty="0" err="1" smtClean="0"/>
              <a:t>Rabenseifner</a:t>
            </a:r>
            <a:r>
              <a:rPr lang="en-US" sz="9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74026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rafik 4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211" r="1246" b="6864"/>
          <a:stretch/>
        </p:blipFill>
        <p:spPr>
          <a:xfrm>
            <a:off x="-1" y="0"/>
            <a:ext cx="10693401" cy="6407520"/>
          </a:xfrm>
          <a:prstGeom prst="rect">
            <a:avLst/>
          </a:prstGeom>
        </p:spPr>
      </p:pic>
      <p:sp>
        <p:nvSpPr>
          <p:cNvPr id="15" name="Text Box 5"/>
          <p:cNvSpPr txBox="1">
            <a:spLocks noChangeArrowheads="1"/>
          </p:cNvSpPr>
          <p:nvPr/>
        </p:nvSpPr>
        <p:spPr bwMode="auto">
          <a:xfrm>
            <a:off x="0" y="5372365"/>
            <a:ext cx="10701338" cy="2115194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042988">
              <a:spcBef>
                <a:spcPct val="20000"/>
              </a:spcBef>
              <a:buChar char="•"/>
              <a:defRPr sz="3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847725" indent="-325438" defTabSz="1042988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303338" indent="-260350" defTabSz="1042988">
              <a:spcBef>
                <a:spcPct val="20000"/>
              </a:spcBef>
              <a:buChar char="•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825625" indent="-260350" defTabSz="1042988">
              <a:spcBef>
                <a:spcPct val="20000"/>
              </a:spcBef>
              <a:buChar char="–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346325" indent="-260350" defTabSz="1042988">
              <a:spcBef>
                <a:spcPct val="20000"/>
              </a:spcBef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8035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2607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7179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41751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84138" eaLnBrk="1" hangingPunct="1">
              <a:lnSpc>
                <a:spcPct val="130000"/>
              </a:lnSpc>
              <a:spcBef>
                <a:spcPts val="0"/>
              </a:spcBef>
              <a:buFontTx/>
              <a:buNone/>
              <a:tabLst>
                <a:tab pos="10410825" algn="r"/>
              </a:tabLst>
            </a:pPr>
            <a:r>
              <a:rPr lang="en-US" altLang="de-DE" sz="700" b="1" dirty="0"/>
              <a:t> </a:t>
            </a:r>
            <a:r>
              <a:rPr lang="en-US" altLang="de-DE" sz="700" b="1" dirty="0" smtClean="0"/>
              <a:t> </a:t>
            </a:r>
            <a:br>
              <a:rPr lang="en-US" altLang="de-DE" sz="700" b="1" dirty="0" smtClean="0"/>
            </a:br>
            <a:r>
              <a:rPr lang="en-US" altLang="de-DE" sz="1100" b="1" dirty="0" smtClean="0"/>
              <a:t>After final vote for MPI-3.0, Sep. 21, 2012, at MPI Forum meeting in Vienna, Austria, Sep. 20-21, 2012</a:t>
            </a:r>
            <a:endParaRPr lang="en-US" altLang="de-DE" sz="1000" i="1" dirty="0" smtClean="0"/>
          </a:p>
          <a:p>
            <a:pPr marL="84138" eaLnBrk="1" hangingPunct="1">
              <a:lnSpc>
                <a:spcPct val="130000"/>
              </a:lnSpc>
              <a:spcBef>
                <a:spcPts val="300"/>
              </a:spcBef>
              <a:buNone/>
              <a:tabLst>
                <a:tab pos="10410825" algn="r"/>
              </a:tabLst>
            </a:pPr>
            <a:r>
              <a:rPr lang="en-US" altLang="de-DE" sz="1050" dirty="0" smtClean="0"/>
              <a:t>1</a:t>
            </a:r>
            <a:r>
              <a:rPr lang="en-US" altLang="de-DE" sz="1050" baseline="30000" dirty="0" smtClean="0"/>
              <a:t>st</a:t>
            </a:r>
            <a:r>
              <a:rPr lang="en-US" altLang="de-DE" sz="1050" dirty="0" smtClean="0"/>
              <a:t> row sitting (</a:t>
            </a:r>
            <a:r>
              <a:rPr lang="en-US" altLang="de-DE" sz="1050" dirty="0"/>
              <a:t>f</a:t>
            </a:r>
            <a:r>
              <a:rPr lang="en-US" altLang="de-DE" sz="1050" dirty="0" smtClean="0"/>
              <a:t>rom left to right:): [1] Alexander </a:t>
            </a:r>
            <a:r>
              <a:rPr lang="en-US" altLang="de-DE" sz="1050" dirty="0" err="1" smtClean="0"/>
              <a:t>Supalov</a:t>
            </a:r>
            <a:r>
              <a:rPr lang="en-US" altLang="de-DE" sz="1050" dirty="0" smtClean="0"/>
              <a:t> (Intel),  [2] William (Bill) </a:t>
            </a:r>
            <a:r>
              <a:rPr lang="en-US" altLang="de-DE" sz="1050" dirty="0" err="1" smtClean="0"/>
              <a:t>Gropp</a:t>
            </a:r>
            <a:r>
              <a:rPr lang="en-US" altLang="de-DE" sz="1050" dirty="0" smtClean="0"/>
              <a:t> (NCSA/UIUC),</a:t>
            </a:r>
          </a:p>
          <a:p>
            <a:pPr marL="84138" eaLnBrk="1" hangingPunct="1">
              <a:lnSpc>
                <a:spcPct val="130000"/>
              </a:lnSpc>
              <a:spcBef>
                <a:spcPts val="300"/>
              </a:spcBef>
              <a:buNone/>
              <a:tabLst>
                <a:tab pos="10410825" algn="r"/>
              </a:tabLst>
            </a:pPr>
            <a:r>
              <a:rPr lang="en-US" altLang="de-DE" sz="1050" dirty="0" smtClean="0"/>
              <a:t>2</a:t>
            </a:r>
            <a:r>
              <a:rPr lang="en-US" altLang="de-DE" sz="1050" baseline="30000" dirty="0" smtClean="0"/>
              <a:t>nd</a:t>
            </a:r>
            <a:r>
              <a:rPr lang="en-US" altLang="de-DE" sz="1050" dirty="0" smtClean="0"/>
              <a:t> row sitting: [3] Rolf </a:t>
            </a:r>
            <a:r>
              <a:rPr lang="en-US" altLang="de-DE" sz="1050" dirty="0" err="1" smtClean="0"/>
              <a:t>Rabenseifner</a:t>
            </a:r>
            <a:r>
              <a:rPr lang="en-US" altLang="de-DE" sz="1050" dirty="0" smtClean="0"/>
              <a:t> (HLRS),  [4] David Goodell (ANL),  [5] Jeff </a:t>
            </a:r>
            <a:r>
              <a:rPr lang="en-US" altLang="de-DE" sz="1050" dirty="0" err="1" smtClean="0"/>
              <a:t>Squyres</a:t>
            </a:r>
            <a:r>
              <a:rPr lang="en-US" altLang="de-DE" sz="1050" dirty="0" smtClean="0"/>
              <a:t> (Cisco),  [6] Brian Barrett (Sandia),  [7] ] Brian Smith (ORNL),</a:t>
            </a:r>
          </a:p>
          <a:p>
            <a:pPr marL="84138" eaLnBrk="1" hangingPunct="1">
              <a:lnSpc>
                <a:spcPct val="130000"/>
              </a:lnSpc>
              <a:spcBef>
                <a:spcPts val="300"/>
              </a:spcBef>
              <a:buNone/>
              <a:tabLst>
                <a:tab pos="10410825" algn="r"/>
              </a:tabLst>
            </a:pPr>
            <a:r>
              <a:rPr lang="en-US" altLang="de-DE" sz="1050" dirty="0" smtClean="0"/>
              <a:t>3</a:t>
            </a:r>
            <a:r>
              <a:rPr lang="en-US" altLang="de-DE" sz="1050" baseline="30000" dirty="0" smtClean="0"/>
              <a:t>rd</a:t>
            </a:r>
            <a:r>
              <a:rPr lang="en-US" altLang="de-DE" sz="1050" dirty="0" smtClean="0"/>
              <a:t> + 4</a:t>
            </a:r>
            <a:r>
              <a:rPr lang="en-US" altLang="de-DE" sz="1050" baseline="30000" dirty="0" smtClean="0"/>
              <a:t>th</a:t>
            </a:r>
            <a:r>
              <a:rPr lang="en-US" altLang="de-DE" sz="1050" dirty="0" smtClean="0"/>
              <a:t> row sitting: </a:t>
            </a:r>
            <a:r>
              <a:rPr lang="en-US" altLang="de-DE" sz="1050" dirty="0"/>
              <a:t>[9] </a:t>
            </a:r>
            <a:r>
              <a:rPr lang="en-US" altLang="de-DE" sz="1050" dirty="0" err="1"/>
              <a:t>Jesper</a:t>
            </a:r>
            <a:r>
              <a:rPr lang="en-US" altLang="de-DE" sz="1050" dirty="0"/>
              <a:t> </a:t>
            </a:r>
            <a:r>
              <a:rPr lang="en-US" altLang="de-DE" sz="1050" dirty="0" err="1"/>
              <a:t>Traeff</a:t>
            </a:r>
            <a:r>
              <a:rPr lang="en-US" altLang="de-DE" sz="1050" dirty="0"/>
              <a:t> (TU Vienna), </a:t>
            </a:r>
            <a:r>
              <a:rPr lang="en-US" altLang="de-DE" sz="1050" dirty="0" smtClean="0"/>
              <a:t> [</a:t>
            </a:r>
            <a:r>
              <a:rPr lang="en-US" altLang="de-DE" sz="1050" dirty="0"/>
              <a:t>8] George </a:t>
            </a:r>
            <a:r>
              <a:rPr lang="en-US" altLang="de-DE" sz="1050" dirty="0" err="1"/>
              <a:t>Bosilca</a:t>
            </a:r>
            <a:r>
              <a:rPr lang="en-US" altLang="de-DE" sz="1050" dirty="0"/>
              <a:t> (INRIA), </a:t>
            </a:r>
            <a:r>
              <a:rPr lang="en-US" altLang="de-DE" sz="1050" dirty="0" smtClean="0"/>
              <a:t> [10] </a:t>
            </a:r>
            <a:r>
              <a:rPr lang="en-US" altLang="de-DE" sz="1050" dirty="0" err="1" smtClean="0"/>
              <a:t>Aurelien</a:t>
            </a:r>
            <a:r>
              <a:rPr lang="en-US" altLang="de-DE" sz="1050" dirty="0" smtClean="0"/>
              <a:t> </a:t>
            </a:r>
            <a:r>
              <a:rPr lang="en-US" altLang="de-DE" sz="1050" dirty="0" err="1" smtClean="0"/>
              <a:t>Bouteiller</a:t>
            </a:r>
            <a:r>
              <a:rPr lang="en-US" altLang="de-DE" sz="1050" dirty="0" smtClean="0"/>
              <a:t> (U. Tennessee),  [11] Atsushi Hori (Riken AICS), </a:t>
            </a:r>
          </a:p>
          <a:p>
            <a:pPr marL="84138" eaLnBrk="1" hangingPunct="1">
              <a:lnSpc>
                <a:spcPct val="130000"/>
              </a:lnSpc>
              <a:spcBef>
                <a:spcPts val="300"/>
              </a:spcBef>
              <a:buNone/>
              <a:tabLst>
                <a:tab pos="10410825" algn="r"/>
              </a:tabLst>
            </a:pPr>
            <a:r>
              <a:rPr lang="en-US" altLang="de-DE" sz="1050" dirty="0" smtClean="0"/>
              <a:t>Standing: [12] Rich Graham (</a:t>
            </a:r>
            <a:r>
              <a:rPr lang="en-US" altLang="de-DE" sz="1050" dirty="0" err="1" smtClean="0"/>
              <a:t>Mellanox</a:t>
            </a:r>
            <a:r>
              <a:rPr lang="en-US" altLang="de-DE" sz="1050" dirty="0" smtClean="0"/>
              <a:t>, MPI-3.0 chair),  [13] </a:t>
            </a:r>
            <a:r>
              <a:rPr lang="en-US" altLang="de-DE" sz="1050" dirty="0" err="1"/>
              <a:t>Manjunath</a:t>
            </a:r>
            <a:r>
              <a:rPr lang="en-US" altLang="de-DE" sz="1050" dirty="0"/>
              <a:t> </a:t>
            </a:r>
            <a:r>
              <a:rPr lang="en-US" altLang="de-DE" sz="1050" dirty="0" err="1"/>
              <a:t>Gorentla</a:t>
            </a:r>
            <a:r>
              <a:rPr lang="en-US" altLang="de-DE" sz="1050" dirty="0"/>
              <a:t> </a:t>
            </a:r>
            <a:r>
              <a:rPr lang="en-US" altLang="de-DE" sz="1050" dirty="0" err="1"/>
              <a:t>Venkata</a:t>
            </a:r>
            <a:r>
              <a:rPr lang="en-US" altLang="de-DE" sz="1050" dirty="0"/>
              <a:t> (ORNL), </a:t>
            </a:r>
            <a:r>
              <a:rPr lang="en-US" altLang="de-DE" sz="1050" dirty="0" smtClean="0"/>
              <a:t> [14] </a:t>
            </a:r>
            <a:r>
              <a:rPr lang="en-US" altLang="de-DE" sz="1050" dirty="0"/>
              <a:t>Shinji </a:t>
            </a:r>
            <a:r>
              <a:rPr lang="en-US" altLang="de-DE" sz="1050" dirty="0" err="1"/>
              <a:t>Sumumoto</a:t>
            </a:r>
            <a:r>
              <a:rPr lang="en-US" altLang="de-DE" sz="1050" dirty="0"/>
              <a:t> (Fujitsu),  </a:t>
            </a:r>
            <a:r>
              <a:rPr lang="en-US" altLang="de-DE" sz="1050" dirty="0" smtClean="0"/>
              <a:t>[15] </a:t>
            </a:r>
            <a:r>
              <a:rPr lang="en-US" altLang="de-DE" sz="1050" dirty="0" err="1" smtClean="0"/>
              <a:t>Puri</a:t>
            </a:r>
            <a:r>
              <a:rPr lang="en-US" altLang="de-DE" sz="1050" dirty="0" smtClean="0"/>
              <a:t> Bangalore (UAB),</a:t>
            </a:r>
            <a:br>
              <a:rPr lang="en-US" altLang="de-DE" sz="1050" dirty="0" smtClean="0"/>
            </a:br>
            <a:r>
              <a:rPr lang="en-US" altLang="de-DE" sz="1050" dirty="0" smtClean="0"/>
              <a:t>                [16] </a:t>
            </a:r>
            <a:r>
              <a:rPr lang="en-US" altLang="de-DE" sz="1050" dirty="0"/>
              <a:t>Hideyuki </a:t>
            </a:r>
            <a:r>
              <a:rPr lang="en-US" altLang="de-DE" sz="1050" dirty="0" err="1"/>
              <a:t>Jitsumoto</a:t>
            </a:r>
            <a:r>
              <a:rPr lang="en-US" altLang="de-DE" sz="1050" dirty="0"/>
              <a:t> (</a:t>
            </a:r>
            <a:r>
              <a:rPr lang="en-US" altLang="de-DE" sz="1050" dirty="0" err="1"/>
              <a:t>U.Tokyo</a:t>
            </a:r>
            <a:r>
              <a:rPr lang="en-US" altLang="de-DE" sz="1050" dirty="0" smtClean="0"/>
              <a:t>),  </a:t>
            </a:r>
            <a:r>
              <a:rPr lang="en-US" altLang="de-DE" sz="1050" dirty="0"/>
              <a:t>[17] Takeshi </a:t>
            </a:r>
            <a:r>
              <a:rPr lang="en-US" altLang="de-DE" sz="1050" dirty="0" err="1"/>
              <a:t>Nanri</a:t>
            </a:r>
            <a:r>
              <a:rPr lang="en-US" altLang="de-DE" sz="1050" dirty="0"/>
              <a:t> (Kyushu U.),  [18] Christian Siebert (GRS-Sim</a:t>
            </a:r>
            <a:r>
              <a:rPr lang="en-US" altLang="de-DE" sz="1050" dirty="0" smtClean="0"/>
              <a:t>),</a:t>
            </a:r>
            <a:br>
              <a:rPr lang="en-US" altLang="de-DE" sz="1050" dirty="0" smtClean="0"/>
            </a:br>
            <a:r>
              <a:rPr lang="en-US" altLang="de-DE" sz="1050" dirty="0" smtClean="0"/>
              <a:t>                [</a:t>
            </a:r>
            <a:r>
              <a:rPr lang="en-US" altLang="de-DE" sz="1050" dirty="0"/>
              <a:t>19</a:t>
            </a:r>
            <a:r>
              <a:rPr lang="en-US" altLang="de-DE" sz="1050" dirty="0" smtClean="0"/>
              <a:t>]</a:t>
            </a:r>
            <a:r>
              <a:rPr lang="de-DE" sz="1050" dirty="0" smtClean="0"/>
              <a:t> </a:t>
            </a:r>
            <a:r>
              <a:rPr lang="de-DE" sz="1050" dirty="0" err="1"/>
              <a:t>Devendar</a:t>
            </a:r>
            <a:r>
              <a:rPr lang="de-DE" sz="1050" dirty="0"/>
              <a:t> </a:t>
            </a:r>
            <a:r>
              <a:rPr lang="de-DE" sz="1050" dirty="0" err="1"/>
              <a:t>Bureddy</a:t>
            </a:r>
            <a:r>
              <a:rPr lang="de-DE" sz="1050" dirty="0"/>
              <a:t>(OSU</a:t>
            </a:r>
            <a:r>
              <a:rPr lang="de-DE" sz="1050" dirty="0" smtClean="0"/>
              <a:t>)</a:t>
            </a:r>
            <a:r>
              <a:rPr lang="en-US" altLang="de-DE" sz="1050" dirty="0" smtClean="0"/>
              <a:t>,  </a:t>
            </a:r>
            <a:r>
              <a:rPr lang="en-US" altLang="de-DE" sz="1050" dirty="0" smtClean="0"/>
              <a:t>[20] </a:t>
            </a:r>
            <a:r>
              <a:rPr lang="en-US" altLang="de-DE" sz="1050" dirty="0"/>
              <a:t>Paddy </a:t>
            </a:r>
            <a:r>
              <a:rPr lang="en-US" altLang="de-DE" sz="1050" dirty="0" err="1"/>
              <a:t>Gillies</a:t>
            </a:r>
            <a:r>
              <a:rPr lang="en-US" altLang="de-DE" sz="1050" dirty="0"/>
              <a:t> (AWE Plc), </a:t>
            </a:r>
            <a:r>
              <a:rPr lang="en-US" altLang="de-DE" sz="1050" dirty="0" smtClean="0"/>
              <a:t> [</a:t>
            </a:r>
            <a:r>
              <a:rPr lang="en-US" altLang="de-DE" sz="1050" dirty="0" smtClean="0"/>
              <a:t>21</a:t>
            </a:r>
            <a:r>
              <a:rPr lang="en-US" altLang="de-DE" sz="1050" dirty="0"/>
              <a:t>] </a:t>
            </a:r>
            <a:r>
              <a:rPr lang="en-US" altLang="de-DE" sz="1050" dirty="0" err="1"/>
              <a:t>Tomotake</a:t>
            </a:r>
            <a:r>
              <a:rPr lang="en-US" altLang="de-DE" sz="1050" dirty="0"/>
              <a:t> Nakamura (Riken AICS</a:t>
            </a:r>
            <a:r>
              <a:rPr lang="en-US" altLang="de-DE" sz="1050" dirty="0" smtClean="0"/>
              <a:t>)</a:t>
            </a:r>
          </a:p>
          <a:p>
            <a:pPr marL="84138" eaLnBrk="1" hangingPunct="1">
              <a:lnSpc>
                <a:spcPct val="130000"/>
              </a:lnSpc>
              <a:spcBef>
                <a:spcPts val="300"/>
              </a:spcBef>
              <a:buNone/>
              <a:tabLst>
                <a:tab pos="10410825" algn="r"/>
              </a:tabLst>
            </a:pPr>
            <a:r>
              <a:rPr lang="en-US" altLang="de-DE" sz="1050" dirty="0" smtClean="0"/>
              <a:t>Probably </a:t>
            </a:r>
            <a:r>
              <a:rPr lang="en-US" altLang="de-DE" sz="1050" dirty="0" smtClean="0"/>
              <a:t>not on the picture, but at the meeting: Nathan </a:t>
            </a:r>
            <a:r>
              <a:rPr lang="en-US" altLang="de-DE" sz="1050" dirty="0" err="1"/>
              <a:t>Heljm</a:t>
            </a:r>
            <a:r>
              <a:rPr lang="en-US" altLang="de-DE" sz="1050" dirty="0"/>
              <a:t> (LANL</a:t>
            </a:r>
            <a:r>
              <a:rPr lang="en-US" altLang="de-DE" sz="1050" dirty="0" smtClean="0"/>
              <a:t>)</a:t>
            </a:r>
            <a:r>
              <a:rPr lang="en-US" altLang="de-DE" sz="1000" dirty="0" smtClean="0"/>
              <a:t>	</a:t>
            </a:r>
            <a:r>
              <a:rPr lang="en-US" altLang="de-DE" sz="1000" i="1" dirty="0" smtClean="0"/>
              <a:t>(</a:t>
            </a:r>
            <a:r>
              <a:rPr lang="en-US" altLang="de-DE" sz="1000" i="1" dirty="0"/>
              <a:t>Thanks to Atsushi Hori for assisting</a:t>
            </a:r>
            <a:r>
              <a:rPr lang="en-US" altLang="de-DE" sz="1000" i="1" dirty="0" smtClean="0"/>
              <a:t>)</a:t>
            </a:r>
            <a:endParaRPr lang="en-US" altLang="de-DE" sz="1000" i="1" dirty="0"/>
          </a:p>
        </p:txBody>
      </p:sp>
      <p:cxnSp>
        <p:nvCxnSpPr>
          <p:cNvPr id="16" name="Gerader Verbinder 15"/>
          <p:cNvCxnSpPr/>
          <p:nvPr/>
        </p:nvCxnSpPr>
        <p:spPr bwMode="auto">
          <a:xfrm>
            <a:off x="76200" y="5481095"/>
            <a:ext cx="10542847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Textfeld 16"/>
          <p:cNvSpPr txBox="1"/>
          <p:nvPr/>
        </p:nvSpPr>
        <p:spPr>
          <a:xfrm>
            <a:off x="1912739" y="3606209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1</a:t>
            </a:r>
            <a:endParaRPr lang="de-DE" sz="1400" dirty="0"/>
          </a:p>
        </p:txBody>
      </p:sp>
      <p:sp>
        <p:nvSpPr>
          <p:cNvPr id="18" name="Textfeld 17"/>
          <p:cNvSpPr txBox="1"/>
          <p:nvPr/>
        </p:nvSpPr>
        <p:spPr>
          <a:xfrm>
            <a:off x="8394700" y="3529925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2</a:t>
            </a:r>
            <a:endParaRPr lang="de-DE" sz="1400" dirty="0"/>
          </a:p>
        </p:txBody>
      </p:sp>
      <p:sp>
        <p:nvSpPr>
          <p:cNvPr id="19" name="Textfeld 18"/>
          <p:cNvSpPr txBox="1"/>
          <p:nvPr/>
        </p:nvSpPr>
        <p:spPr>
          <a:xfrm>
            <a:off x="1184954" y="2852244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3</a:t>
            </a:r>
            <a:endParaRPr lang="de-DE" sz="1400" dirty="0"/>
          </a:p>
        </p:txBody>
      </p:sp>
      <p:sp>
        <p:nvSpPr>
          <p:cNvPr id="20" name="Textfeld 19"/>
          <p:cNvSpPr txBox="1"/>
          <p:nvPr/>
        </p:nvSpPr>
        <p:spPr>
          <a:xfrm>
            <a:off x="3408595" y="2877641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4</a:t>
            </a:r>
            <a:endParaRPr lang="de-DE" sz="1400" dirty="0"/>
          </a:p>
        </p:txBody>
      </p:sp>
      <p:sp>
        <p:nvSpPr>
          <p:cNvPr id="21" name="Textfeld 20"/>
          <p:cNvSpPr txBox="1"/>
          <p:nvPr/>
        </p:nvSpPr>
        <p:spPr>
          <a:xfrm>
            <a:off x="5260779" y="2836855"/>
            <a:ext cx="99386" cy="215444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400" dirty="0" smtClean="0"/>
              <a:t>5</a:t>
            </a:r>
            <a:endParaRPr lang="de-DE" sz="1400" dirty="0"/>
          </a:p>
        </p:txBody>
      </p:sp>
      <p:sp>
        <p:nvSpPr>
          <p:cNvPr id="22" name="Textfeld 21"/>
          <p:cNvSpPr txBox="1"/>
          <p:nvPr/>
        </p:nvSpPr>
        <p:spPr>
          <a:xfrm>
            <a:off x="7180602" y="2959966"/>
            <a:ext cx="92974" cy="200055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300" dirty="0" smtClean="0"/>
              <a:t>6</a:t>
            </a:r>
            <a:endParaRPr lang="de-DE" sz="1300" dirty="0"/>
          </a:p>
        </p:txBody>
      </p:sp>
      <p:sp>
        <p:nvSpPr>
          <p:cNvPr id="23" name="Textfeld 22"/>
          <p:cNvSpPr txBox="1"/>
          <p:nvPr/>
        </p:nvSpPr>
        <p:spPr>
          <a:xfrm>
            <a:off x="10299700" y="2804303"/>
            <a:ext cx="92974" cy="200055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300" dirty="0" smtClean="0"/>
              <a:t>7</a:t>
            </a:r>
            <a:endParaRPr lang="de-DE" sz="1300" dirty="0"/>
          </a:p>
        </p:txBody>
      </p:sp>
      <p:sp>
        <p:nvSpPr>
          <p:cNvPr id="24" name="Textfeld 23"/>
          <p:cNvSpPr txBox="1"/>
          <p:nvPr/>
        </p:nvSpPr>
        <p:spPr>
          <a:xfrm>
            <a:off x="5166294" y="2408455"/>
            <a:ext cx="84960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200" dirty="0" smtClean="0"/>
              <a:t>9</a:t>
            </a:r>
            <a:endParaRPr lang="de-DE" sz="1200" dirty="0"/>
          </a:p>
        </p:txBody>
      </p:sp>
      <p:sp>
        <p:nvSpPr>
          <p:cNvPr id="25" name="Textfeld 24"/>
          <p:cNvSpPr txBox="1"/>
          <p:nvPr/>
        </p:nvSpPr>
        <p:spPr>
          <a:xfrm>
            <a:off x="4387444" y="2445127"/>
            <a:ext cx="84960" cy="184666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200" dirty="0" smtClean="0"/>
              <a:t>8</a:t>
            </a:r>
            <a:endParaRPr lang="de-DE" sz="1200" dirty="0"/>
          </a:p>
        </p:txBody>
      </p:sp>
      <p:sp>
        <p:nvSpPr>
          <p:cNvPr id="26" name="Textfeld 25"/>
          <p:cNvSpPr txBox="1"/>
          <p:nvPr/>
        </p:nvSpPr>
        <p:spPr>
          <a:xfrm>
            <a:off x="6932449" y="2385531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10</a:t>
            </a:r>
            <a:endParaRPr lang="de-DE" sz="1100" dirty="0"/>
          </a:p>
        </p:txBody>
      </p:sp>
      <p:sp>
        <p:nvSpPr>
          <p:cNvPr id="27" name="Textfeld 26"/>
          <p:cNvSpPr txBox="1"/>
          <p:nvPr/>
        </p:nvSpPr>
        <p:spPr>
          <a:xfrm>
            <a:off x="8741368" y="2180431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11</a:t>
            </a:r>
            <a:endParaRPr lang="de-DE" sz="1100" dirty="0"/>
          </a:p>
        </p:txBody>
      </p:sp>
      <p:sp>
        <p:nvSpPr>
          <p:cNvPr id="28" name="Textfeld 27"/>
          <p:cNvSpPr txBox="1"/>
          <p:nvPr/>
        </p:nvSpPr>
        <p:spPr>
          <a:xfrm>
            <a:off x="241300" y="1609223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12</a:t>
            </a:r>
            <a:endParaRPr lang="de-DE" sz="1100" dirty="0"/>
          </a:p>
        </p:txBody>
      </p:sp>
      <p:sp>
        <p:nvSpPr>
          <p:cNvPr id="29" name="Textfeld 28"/>
          <p:cNvSpPr txBox="1"/>
          <p:nvPr/>
        </p:nvSpPr>
        <p:spPr>
          <a:xfrm>
            <a:off x="2121234" y="1666925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13</a:t>
            </a:r>
            <a:endParaRPr lang="de-DE" sz="1100" dirty="0"/>
          </a:p>
        </p:txBody>
      </p:sp>
      <p:sp>
        <p:nvSpPr>
          <p:cNvPr id="30" name="Textfeld 29"/>
          <p:cNvSpPr txBox="1"/>
          <p:nvPr/>
        </p:nvSpPr>
        <p:spPr>
          <a:xfrm>
            <a:off x="2957589" y="1189831"/>
            <a:ext cx="157094" cy="169277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100" dirty="0" smtClean="0"/>
              <a:t>14</a:t>
            </a:r>
            <a:endParaRPr lang="de-DE" sz="1100" dirty="0"/>
          </a:p>
        </p:txBody>
      </p:sp>
      <p:sp>
        <p:nvSpPr>
          <p:cNvPr id="31" name="Textfeld 30"/>
          <p:cNvSpPr txBox="1"/>
          <p:nvPr/>
        </p:nvSpPr>
        <p:spPr>
          <a:xfrm>
            <a:off x="3711085" y="1359108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15</a:t>
            </a:r>
            <a:endParaRPr lang="de-DE" sz="1000" dirty="0"/>
          </a:p>
        </p:txBody>
      </p:sp>
      <p:sp>
        <p:nvSpPr>
          <p:cNvPr id="32" name="Textfeld 31"/>
          <p:cNvSpPr txBox="1"/>
          <p:nvPr/>
        </p:nvSpPr>
        <p:spPr>
          <a:xfrm>
            <a:off x="4650771" y="1436052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16</a:t>
            </a:r>
            <a:endParaRPr lang="de-DE" sz="1000" dirty="0"/>
          </a:p>
        </p:txBody>
      </p:sp>
      <p:sp>
        <p:nvSpPr>
          <p:cNvPr id="33" name="Textfeld 32"/>
          <p:cNvSpPr txBox="1"/>
          <p:nvPr/>
        </p:nvSpPr>
        <p:spPr>
          <a:xfrm>
            <a:off x="5327815" y="1282164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17</a:t>
            </a:r>
            <a:endParaRPr lang="de-DE" sz="1000" dirty="0"/>
          </a:p>
        </p:txBody>
      </p:sp>
      <p:sp>
        <p:nvSpPr>
          <p:cNvPr id="34" name="Textfeld 33"/>
          <p:cNvSpPr txBox="1"/>
          <p:nvPr/>
        </p:nvSpPr>
        <p:spPr>
          <a:xfrm>
            <a:off x="6404168" y="1371426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18</a:t>
            </a:r>
            <a:endParaRPr lang="de-DE" sz="1000" dirty="0"/>
          </a:p>
        </p:txBody>
      </p:sp>
      <p:sp>
        <p:nvSpPr>
          <p:cNvPr id="35" name="Textfeld 34"/>
          <p:cNvSpPr txBox="1"/>
          <p:nvPr/>
        </p:nvSpPr>
        <p:spPr>
          <a:xfrm>
            <a:off x="7395549" y="1371426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19</a:t>
            </a:r>
            <a:endParaRPr lang="de-DE" sz="1000" dirty="0"/>
          </a:p>
        </p:txBody>
      </p:sp>
      <p:sp>
        <p:nvSpPr>
          <p:cNvPr id="36" name="Textfeld 35"/>
          <p:cNvSpPr txBox="1"/>
          <p:nvPr/>
        </p:nvSpPr>
        <p:spPr>
          <a:xfrm>
            <a:off x="9690100" y="1512996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21</a:t>
            </a:r>
            <a:endParaRPr lang="de-DE" sz="1000" dirty="0"/>
          </a:p>
        </p:txBody>
      </p:sp>
      <p:sp>
        <p:nvSpPr>
          <p:cNvPr id="37" name="Textfeld 36"/>
          <p:cNvSpPr txBox="1"/>
          <p:nvPr/>
        </p:nvSpPr>
        <p:spPr>
          <a:xfrm>
            <a:off x="8423554" y="1306800"/>
            <a:ext cx="141064" cy="153888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de-DE" sz="1000" dirty="0" smtClean="0"/>
              <a:t>20</a:t>
            </a:r>
            <a:endParaRPr lang="de-DE" sz="1000" dirty="0"/>
          </a:p>
        </p:txBody>
      </p:sp>
      <p:sp>
        <p:nvSpPr>
          <p:cNvPr id="49" name="Textfeld 48"/>
          <p:cNvSpPr txBox="1"/>
          <p:nvPr/>
        </p:nvSpPr>
        <p:spPr>
          <a:xfrm rot="5400000">
            <a:off x="8652158" y="2096357"/>
            <a:ext cx="48558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Bef>
                <a:spcPts val="0"/>
              </a:spcBef>
            </a:pPr>
            <a:r>
              <a:rPr lang="en-US" sz="900" dirty="0" smtClean="0"/>
              <a:t>102_2051a_2012.09.23-26_Vienna_MPI30-final-vote_wo-Jesper.JPG</a:t>
            </a:r>
          </a:p>
          <a:p>
            <a:pPr>
              <a:spcBef>
                <a:spcPts val="0"/>
              </a:spcBef>
            </a:pPr>
            <a:r>
              <a:rPr lang="en-US" sz="900" dirty="0" smtClean="0"/>
              <a:t>102_2049a_2012.09.23-26_Vienna_MPI30-final-vote_wo-Rolf.JPG</a:t>
            </a:r>
          </a:p>
          <a:p>
            <a:pPr>
              <a:spcBef>
                <a:spcPts val="0"/>
              </a:spcBef>
            </a:pPr>
            <a:r>
              <a:rPr lang="en-US" sz="900" dirty="0"/>
              <a:t>102_2051a+2049a_2012.09.23-26_Vienna_MPI30-final-vote_combinded-by-JuttaSauer.jpg</a:t>
            </a:r>
            <a:endParaRPr lang="en-US" sz="900" dirty="0" smtClean="0"/>
          </a:p>
          <a:p>
            <a:pPr>
              <a:spcBef>
                <a:spcPts val="0"/>
              </a:spcBef>
            </a:pPr>
            <a:r>
              <a:rPr lang="en-US" sz="900" dirty="0" smtClean="0"/>
              <a:t>(pictures from Rolf </a:t>
            </a:r>
            <a:r>
              <a:rPr lang="en-US" sz="900" dirty="0" err="1" smtClean="0"/>
              <a:t>Rabenseifner</a:t>
            </a:r>
            <a:r>
              <a:rPr lang="en-US" sz="900" dirty="0" smtClean="0"/>
              <a:t>)</a:t>
            </a:r>
          </a:p>
        </p:txBody>
      </p:sp>
      <p:sp>
        <p:nvSpPr>
          <p:cNvPr id="51" name="Text Box 5"/>
          <p:cNvSpPr txBox="1">
            <a:spLocks noChangeArrowheads="1"/>
          </p:cNvSpPr>
          <p:nvPr/>
        </p:nvSpPr>
        <p:spPr bwMode="auto">
          <a:xfrm>
            <a:off x="7656764" y="5533231"/>
            <a:ext cx="2962283" cy="492443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>
            <a:lvl1pPr defTabSz="1042988">
              <a:spcBef>
                <a:spcPct val="20000"/>
              </a:spcBef>
              <a:buChar char="•"/>
              <a:defRPr sz="37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847725" indent="-325438" defTabSz="1042988">
              <a:spcBef>
                <a:spcPct val="20000"/>
              </a:spcBef>
              <a:buChar char="–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303338" indent="-260350" defTabSz="1042988">
              <a:spcBef>
                <a:spcPct val="20000"/>
              </a:spcBef>
              <a:buChar char="•"/>
              <a:defRPr sz="27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825625" indent="-260350" defTabSz="1042988">
              <a:spcBef>
                <a:spcPct val="20000"/>
              </a:spcBef>
              <a:buChar char="–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346325" indent="-260350" defTabSz="1042988">
              <a:spcBef>
                <a:spcPct val="20000"/>
              </a:spcBef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8035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32607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7179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4175125" indent="-260350" defTabSz="1042988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 eaLnBrk="1" hangingPunct="1">
              <a:lnSpc>
                <a:spcPct val="130000"/>
              </a:lnSpc>
              <a:spcBef>
                <a:spcPts val="300"/>
              </a:spcBef>
              <a:buFontTx/>
              <a:buNone/>
              <a:tabLst>
                <a:tab pos="10410825" algn="r"/>
              </a:tabLst>
            </a:pPr>
            <a:r>
              <a:rPr lang="en-US" altLang="de-DE" sz="1000" i="1" dirty="0" smtClean="0"/>
              <a:t>(Photos by </a:t>
            </a:r>
            <a:r>
              <a:rPr lang="en-US" altLang="de-DE" sz="1000" i="1" dirty="0" err="1" smtClean="0"/>
              <a:t>Jesper</a:t>
            </a:r>
            <a:r>
              <a:rPr lang="en-US" altLang="de-DE" sz="1000" i="1" dirty="0" smtClean="0"/>
              <a:t> </a:t>
            </a:r>
            <a:r>
              <a:rPr lang="en-US" altLang="de-DE" sz="1000" i="1" dirty="0" err="1" smtClean="0"/>
              <a:t>Traeff</a:t>
            </a:r>
            <a:r>
              <a:rPr lang="en-US" altLang="de-DE" sz="1000" i="1" dirty="0" smtClean="0"/>
              <a:t> and Rolf </a:t>
            </a:r>
            <a:r>
              <a:rPr lang="en-US" altLang="de-DE" sz="1000" i="1" dirty="0" err="1" smtClean="0"/>
              <a:t>Rabenseifner</a:t>
            </a:r>
            <a:r>
              <a:rPr lang="en-US" altLang="de-DE" sz="1000" i="1" dirty="0" smtClean="0"/>
              <a:t>)</a:t>
            </a:r>
            <a:r>
              <a:rPr lang="en-US" altLang="de-DE" sz="1000" i="1" dirty="0"/>
              <a:t/>
            </a:r>
            <a:br>
              <a:rPr lang="en-US" altLang="de-DE" sz="1000" i="1" dirty="0"/>
            </a:br>
            <a:r>
              <a:rPr lang="en-US" altLang="de-DE" sz="1000" i="1" dirty="0" smtClean="0"/>
              <a:t>(Combined by </a:t>
            </a:r>
            <a:r>
              <a:rPr lang="en-US" altLang="de-DE" sz="1000" i="1" dirty="0" err="1" smtClean="0"/>
              <a:t>Jutta</a:t>
            </a:r>
            <a:r>
              <a:rPr lang="en-US" altLang="de-DE" sz="1000" i="1" dirty="0" smtClean="0"/>
              <a:t> Sauer)</a:t>
            </a:r>
          </a:p>
        </p:txBody>
      </p:sp>
    </p:spTree>
    <p:extLst>
      <p:ext uri="{BB962C8B-B14F-4D97-AF65-F5344CB8AC3E}">
        <p14:creationId xmlns:p14="http://schemas.microsoft.com/office/powerpoint/2010/main" val="3220167030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294</Words>
  <Application>Microsoft Office PowerPoint</Application>
  <PresentationFormat>Benutzerdefiniert</PresentationFormat>
  <Paragraphs>114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Arial Narrow</vt:lpstr>
      <vt:lpstr>Times New Roman</vt:lpstr>
      <vt:lpstr>Standarddesign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hpcrabe</dc:creator>
  <cp:lastModifiedBy>hpcrabe</cp:lastModifiedBy>
  <cp:revision>132</cp:revision>
  <cp:lastPrinted>2015-06-09T12:19:58Z</cp:lastPrinted>
  <dcterms:created xsi:type="dcterms:W3CDTF">1601-01-01T00:00:00Z</dcterms:created>
  <dcterms:modified xsi:type="dcterms:W3CDTF">2015-06-12T18:16:07Z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